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omments/modernComment_7FFD55A4_EF58DC8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42"/>
  </p:notesMasterIdLst>
  <p:sldIdLst>
    <p:sldId id="13686" r:id="rId9"/>
    <p:sldId id="2147308966" r:id="rId10"/>
    <p:sldId id="2145705885" r:id="rId11"/>
    <p:sldId id="2147308972" r:id="rId12"/>
    <p:sldId id="2145705905" r:id="rId13"/>
    <p:sldId id="2147308971" r:id="rId14"/>
    <p:sldId id="2147308981" r:id="rId15"/>
    <p:sldId id="2145705887" r:id="rId16"/>
    <p:sldId id="2147308969" r:id="rId17"/>
    <p:sldId id="829" r:id="rId18"/>
    <p:sldId id="2147308973" r:id="rId19"/>
    <p:sldId id="2147308974" r:id="rId20"/>
    <p:sldId id="2147308975" r:id="rId21"/>
    <p:sldId id="2147308976" r:id="rId22"/>
    <p:sldId id="2147308977" r:id="rId23"/>
    <p:sldId id="2147308978" r:id="rId24"/>
    <p:sldId id="2147308979" r:id="rId25"/>
    <p:sldId id="2147308980" r:id="rId26"/>
    <p:sldId id="2147308965" r:id="rId27"/>
    <p:sldId id="3346" r:id="rId28"/>
    <p:sldId id="2147308970" r:id="rId29"/>
    <p:sldId id="2145705888" r:id="rId30"/>
    <p:sldId id="2147308982" r:id="rId31"/>
    <p:sldId id="2147308964" r:id="rId32"/>
    <p:sldId id="2145705878" r:id="rId33"/>
    <p:sldId id="2145705879" r:id="rId34"/>
    <p:sldId id="2145705872" r:id="rId35"/>
    <p:sldId id="2145705876" r:id="rId36"/>
    <p:sldId id="2145705886" r:id="rId37"/>
    <p:sldId id="2145705880" r:id="rId38"/>
    <p:sldId id="2145705877" r:id="rId39"/>
    <p:sldId id="2147308967" r:id="rId40"/>
    <p:sldId id="21473089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/>
    <p:restoredTop sz="96475"/>
  </p:normalViewPr>
  <p:slideViewPr>
    <p:cSldViewPr snapToGrid="0">
      <p:cViewPr varScale="1">
        <p:scale>
          <a:sx n="127" d="100"/>
          <a:sy n="127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/Relationships>
</file>

<file path=ppt/comments/modernComment_7FFD55A4_EF58DC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CCB9FF-2C7B-EE49-94C6-0C4E7EE2BA47}" authorId="{B16D4CB7-95BA-9D22-2FFC-CED822BF181C}" created="2022-04-12T16:50:14.339">
    <pc:sldMkLst xmlns:pc="http://schemas.microsoft.com/office/powerpoint/2013/main/command">
      <pc:docMk/>
      <pc:sldMk cId="4015578246" sldId="2147308964"/>
    </pc:sldMkLst>
    <p188:replyLst>
      <p188:reply id="{542A9F86-9975-4F20-BA59-08AA59E7BF0B}" authorId="{A3D55B41-E3D8-0BBB-2D08-FDBB0BA30FE5}" created="2022-04-15T06:53:03.543">
        <p188:txBody>
          <a:bodyPr/>
          <a:lstStyle/>
          <a:p>
            <a:r>
              <a:rPr lang="en-US"/>
              <a:t>[@Catherine Guardado] I have also send the raw files to your Email. </a:t>
            </a:r>
          </a:p>
        </p188:txBody>
      </p188:reply>
      <p188:reply id="{E5A128BF-A436-49F3-86FC-6EC4E9174C54}" authorId="{B16D4CB7-95BA-9D22-2FFC-CED822BF181C}" created="2022-04-16T15:26:51.127">
        <p188:txBody>
          <a:bodyPr/>
          <a:lstStyle/>
          <a:p>
            <a:r>
              <a:rPr lang="en-US"/>
              <a:t>Thanks Zhen. We will definitely need some different graphics for the presentation, maybe this can go in backup. For the main presenation, perhaps a venndiagram for the comp-1 and comp-4 comparisons with # genes and % overlap listed in the different compartments of the diagrams.</a:t>
            </a:r>
          </a:p>
        </p188:txBody>
      </p188:reply>
    </p188:replyLst>
    <p188:txBody>
      <a:bodyPr/>
      <a:lstStyle/>
      <a:p>
        <a:r>
          <a:rPr lang="en-US"/>
          <a:t>[@Zhen Gao] [@Dann Huh]: Please feel free to structure this slide (and title) as you see fit.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A920DB-DA39-B948-8A10-FF782037E6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Header +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6"/>
          <p:cNvSpPr>
            <a:spLocks noGrp="1" noChangeAspect="1"/>
          </p:cNvSpPr>
          <p:nvPr>
            <p:ph type="dgm" sz="quarter" idx="14"/>
          </p:nvPr>
        </p:nvSpPr>
        <p:spPr>
          <a:xfrm>
            <a:off x="5608320" y="2036064"/>
            <a:ext cx="5974080" cy="411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733"/>
            </a:lvl1pPr>
          </a:lstStyle>
          <a:p>
            <a:r>
              <a:rPr lang="en-US" noProof="0"/>
              <a:t>Click icon to add SmartArt graphic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3060" y="1389888"/>
            <a:ext cx="4876800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733" b="1" baseline="0">
                <a:solidFill>
                  <a:srgbClr val="2573BA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noProof="0"/>
              <a:t>Add text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0771"/>
            <a:ext cx="10972800" cy="11430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602" y="2036064"/>
            <a:ext cx="4880260" cy="4114800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110000"/>
              </a:lnSpc>
              <a:buFont typeface="Arial" panose="020B0604020202020204" pitchFamily="34" charset="0"/>
              <a:buChar char="•"/>
              <a:defRPr sz="4267"/>
            </a:lvl1pPr>
            <a:lvl2pPr marL="1219170" indent="-609585">
              <a:lnSpc>
                <a:spcPct val="110000"/>
              </a:lnSpc>
              <a:buFont typeface="Courier New" panose="02070309020205020404" pitchFamily="49" charset="0"/>
              <a:buChar char="o"/>
              <a:defRPr sz="3733"/>
            </a:lvl2pPr>
            <a:lvl3pPr marL="1828754" indent="-609585">
              <a:lnSpc>
                <a:spcPct val="110000"/>
              </a:lnSpc>
              <a:buFont typeface="Wingdings" panose="05000000000000000000" pitchFamily="2" charset="2"/>
              <a:buChar char="§"/>
              <a:defRPr sz="3200"/>
            </a:lvl3pPr>
            <a:lvl4pPr marL="2438339" indent="-487668">
              <a:lnSpc>
                <a:spcPct val="110000"/>
              </a:lnSpc>
              <a:buFont typeface="Arial" panose="020B0604020202020204" pitchFamily="34" charset="0"/>
              <a:buChar char="-"/>
              <a:defRPr sz="3200"/>
            </a:lvl4pPr>
            <a:lvl5pPr marL="3047924" indent="-609585">
              <a:lnSpc>
                <a:spcPct val="110000"/>
              </a:lnSpc>
              <a:buFont typeface="Arial" panose="020B0604020202020204" pitchFamily="34" charset="0"/>
              <a:buChar char="•"/>
              <a:defRPr sz="3200"/>
            </a:lvl5pPr>
            <a:lvl6pPr marL="2438339" indent="-487668">
              <a:lnSpc>
                <a:spcPct val="140000"/>
              </a:lnSpc>
              <a:defRPr sz="3733"/>
            </a:lvl6pPr>
            <a:lvl7pPr marL="2804090" indent="-487668">
              <a:lnSpc>
                <a:spcPct val="140000"/>
              </a:lnSpc>
              <a:buFont typeface="Arial" panose="020B0604020202020204" pitchFamily="34" charset="0"/>
              <a:buChar char="•"/>
              <a:defRPr sz="3733"/>
            </a:lvl7pPr>
            <a:lvl8pPr marL="3169841">
              <a:defRPr sz="3733"/>
            </a:lvl8pPr>
            <a:lvl9pPr marL="3535592">
              <a:defRPr sz="3733"/>
            </a:lvl9pPr>
          </a:lstStyle>
          <a:p>
            <a:pPr lvl="0"/>
            <a:r>
              <a:rPr lang="en-US"/>
              <a:t>Slide content should be simple</a:t>
            </a:r>
          </a:p>
          <a:p>
            <a:pPr lvl="1"/>
            <a:r>
              <a:rPr lang="en-US"/>
              <a:t>Bullet level 2</a:t>
            </a:r>
          </a:p>
          <a:p>
            <a:pPr lvl="2"/>
            <a:r>
              <a:rPr lang="en-US"/>
              <a:t>Bullet level 3</a:t>
            </a:r>
          </a:p>
          <a:p>
            <a:pPr lvl="3"/>
            <a:r>
              <a:rPr lang="en-US"/>
              <a:t>Bullet 4</a:t>
            </a:r>
          </a:p>
        </p:txBody>
      </p:sp>
    </p:spTree>
    <p:extLst>
      <p:ext uri="{BB962C8B-B14F-4D97-AF65-F5344CB8AC3E}">
        <p14:creationId xmlns:p14="http://schemas.microsoft.com/office/powerpoint/2010/main" val="18811951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0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4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8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2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6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733" r:id="rId22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95.png"/><Relationship Id="rId5" Type="http://schemas.openxmlformats.org/officeDocument/2006/relationships/image" Target="../media/image94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94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microsoft.com/office/2018/10/relationships/comments" Target="../comments/modernComment_7FFD55A4_EF58DC8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72" y="1317604"/>
            <a:ext cx="11140096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Pitfalls and difficulties in HTT SM modulators research</a:t>
            </a:r>
          </a:p>
          <a:p>
            <a:pPr algn="l"/>
            <a:r>
              <a:rPr lang="en-US" sz="3000" b="1" dirty="0">
                <a:solidFill>
                  <a:schemeClr val="tx2"/>
                </a:solidFill>
                <a:latin typeface="Arial"/>
                <a:cs typeface="Arial"/>
              </a:rPr>
              <a:t>----1st part 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April 28, 2023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 panose="020B0604020202020204" pitchFamily="34" charset="0"/>
              </a:rPr>
              <a:t>Introduction 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Joon, Magnus, Jessica, Christina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F4F62-528D-4B95-9297-AF10F5453F9B}"/>
              </a:ext>
            </a:extLst>
          </p:cNvPr>
          <p:cNvSpPr txBox="1"/>
          <p:nvPr/>
        </p:nvSpPr>
        <p:spPr>
          <a:xfrm>
            <a:off x="47193" y="13109"/>
            <a:ext cx="1209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The difference in SMN2 </a:t>
            </a:r>
            <a:r>
              <a:rPr lang="en-US" sz="3600" b="1" dirty="0" err="1">
                <a:solidFill>
                  <a:schemeClr val="tx1">
                    <a:lumMod val="50000"/>
                  </a:schemeClr>
                </a:solidFill>
              </a:rPr>
              <a:t>dPSI</a:t>
            </a:r>
            <a:r>
              <a:rPr lang="en-US" sz="3600" b="1" dirty="0">
                <a:solidFill>
                  <a:schemeClr val="tx1">
                    <a:lumMod val="50000"/>
                  </a:schemeClr>
                </a:solidFill>
              </a:rPr>
              <a:t> between algorithms comes from varying definitions of “PSI”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F1560-3FD0-463A-BCEC-C7CBC8378FBB}"/>
              </a:ext>
            </a:extLst>
          </p:cNvPr>
          <p:cNvSpPr txBox="1"/>
          <p:nvPr/>
        </p:nvSpPr>
        <p:spPr>
          <a:xfrm>
            <a:off x="363257" y="1206906"/>
            <a:ext cx="10760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rMATS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 : does not even use the word PSI, just called “Inclusion Level Difference”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Leafcutter: “Percent Spliced In”</a:t>
            </a:r>
          </a:p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Majiq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: “Percent Selected Index” (one junction at a time)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13A929-38DE-4E03-BAE6-44C607829C56}"/>
              </a:ext>
            </a:extLst>
          </p:cNvPr>
          <p:cNvSpPr txBox="1"/>
          <p:nvPr/>
        </p:nvSpPr>
        <p:spPr>
          <a:xfrm>
            <a:off x="2514600" y="2754868"/>
            <a:ext cx="125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Example: 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AE789-EF1F-452F-8ACD-77FB65ECD371}"/>
              </a:ext>
            </a:extLst>
          </p:cNvPr>
          <p:cNvSpPr/>
          <p:nvPr/>
        </p:nvSpPr>
        <p:spPr>
          <a:xfrm>
            <a:off x="4328197" y="2909275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26A4BC-0E44-4E3D-998D-82FA8A014EE9}"/>
              </a:ext>
            </a:extLst>
          </p:cNvPr>
          <p:cNvSpPr/>
          <p:nvPr/>
        </p:nvSpPr>
        <p:spPr>
          <a:xfrm>
            <a:off x="5945524" y="2909408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39D222-FF51-4A3C-A28A-A0F08F3D2489}"/>
              </a:ext>
            </a:extLst>
          </p:cNvPr>
          <p:cNvCxnSpPr/>
          <p:nvPr/>
        </p:nvCxnSpPr>
        <p:spPr>
          <a:xfrm flipV="1">
            <a:off x="4607480" y="2794251"/>
            <a:ext cx="697335" cy="59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A438D6-8F98-440C-A95E-BBFBD253750F}"/>
              </a:ext>
            </a:extLst>
          </p:cNvPr>
          <p:cNvCxnSpPr/>
          <p:nvPr/>
        </p:nvCxnSpPr>
        <p:spPr>
          <a:xfrm>
            <a:off x="4594897" y="3196490"/>
            <a:ext cx="1617327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4F7A64-892C-463F-B053-59F562146D93}"/>
              </a:ext>
            </a:extLst>
          </p:cNvPr>
          <p:cNvCxnSpPr>
            <a:stCxn id="5" idx="3"/>
          </p:cNvCxnSpPr>
          <p:nvPr/>
        </p:nvCxnSpPr>
        <p:spPr>
          <a:xfrm>
            <a:off x="4861597" y="2991309"/>
            <a:ext cx="12192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FBF51C-D898-469E-BC09-3979455B3728}"/>
              </a:ext>
            </a:extLst>
          </p:cNvPr>
          <p:cNvSpPr/>
          <p:nvPr/>
        </p:nvSpPr>
        <p:spPr>
          <a:xfrm>
            <a:off x="5095790" y="2909275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303C0-14D9-427B-980C-A3E980B17F8A}"/>
              </a:ext>
            </a:extLst>
          </p:cNvPr>
          <p:cNvSpPr txBox="1"/>
          <p:nvPr/>
        </p:nvSpPr>
        <p:spPr>
          <a:xfrm>
            <a:off x="5473469" y="2472781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3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=29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70762-9A4F-4691-A77E-3A16DF299418}"/>
              </a:ext>
            </a:extLst>
          </p:cNvPr>
          <p:cNvSpPr txBox="1"/>
          <p:nvPr/>
        </p:nvSpPr>
        <p:spPr>
          <a:xfrm>
            <a:off x="4622336" y="2476168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=16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FCFD4-8F8D-4F0D-B3A8-CBBBD674606A}"/>
              </a:ext>
            </a:extLst>
          </p:cNvPr>
          <p:cNvSpPr txBox="1"/>
          <p:nvPr/>
        </p:nvSpPr>
        <p:spPr>
          <a:xfrm>
            <a:off x="5025881" y="3133937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=20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CB4CF9-70E8-4543-BD44-3F6AD8FFDCD3}"/>
              </a:ext>
            </a:extLst>
          </p:cNvPr>
          <p:cNvSpPr txBox="1"/>
          <p:nvPr/>
        </p:nvSpPr>
        <p:spPr>
          <a:xfrm>
            <a:off x="4852858" y="2136879"/>
            <a:ext cx="108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&lt;DMSO&gt;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749CAE-DB69-4B79-A988-9936F9132F40}"/>
              </a:ext>
            </a:extLst>
          </p:cNvPr>
          <p:cNvCxnSpPr/>
          <p:nvPr/>
        </p:nvCxnSpPr>
        <p:spPr>
          <a:xfrm>
            <a:off x="5457564" y="2794734"/>
            <a:ext cx="75396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52404-300A-439C-AC2D-7179984D019D}"/>
              </a:ext>
            </a:extLst>
          </p:cNvPr>
          <p:cNvSpPr/>
          <p:nvPr/>
        </p:nvSpPr>
        <p:spPr>
          <a:xfrm>
            <a:off x="6715913" y="2899538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412C29-EBC8-4354-8D06-B037A5CBA5B2}"/>
              </a:ext>
            </a:extLst>
          </p:cNvPr>
          <p:cNvSpPr/>
          <p:nvPr/>
        </p:nvSpPr>
        <p:spPr>
          <a:xfrm>
            <a:off x="8333240" y="2899671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E9CDB-3246-4352-9FE0-728DC98C25F6}"/>
              </a:ext>
            </a:extLst>
          </p:cNvPr>
          <p:cNvCxnSpPr/>
          <p:nvPr/>
        </p:nvCxnSpPr>
        <p:spPr>
          <a:xfrm flipV="1">
            <a:off x="6995196" y="2784514"/>
            <a:ext cx="697335" cy="591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753737-8EB8-43E9-B56A-10681F8B3298}"/>
              </a:ext>
            </a:extLst>
          </p:cNvPr>
          <p:cNvCxnSpPr/>
          <p:nvPr/>
        </p:nvCxnSpPr>
        <p:spPr>
          <a:xfrm>
            <a:off x="6982613" y="3186753"/>
            <a:ext cx="1617327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A67D39-C5AF-4F63-B5A0-015CA09BAEE6}"/>
              </a:ext>
            </a:extLst>
          </p:cNvPr>
          <p:cNvCxnSpPr>
            <a:stCxn id="16" idx="3"/>
          </p:cNvCxnSpPr>
          <p:nvPr/>
        </p:nvCxnSpPr>
        <p:spPr>
          <a:xfrm>
            <a:off x="7249313" y="2981572"/>
            <a:ext cx="1219200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C2E72A1-1D97-4D31-B288-D1A1ED78B7FA}"/>
              </a:ext>
            </a:extLst>
          </p:cNvPr>
          <p:cNvSpPr/>
          <p:nvPr/>
        </p:nvSpPr>
        <p:spPr>
          <a:xfrm>
            <a:off x="7483506" y="2899538"/>
            <a:ext cx="533400" cy="1640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7E621-AEA3-4E11-96C9-BC385B827DF7}"/>
              </a:ext>
            </a:extLst>
          </p:cNvPr>
          <p:cNvSpPr txBox="1"/>
          <p:nvPr/>
        </p:nvSpPr>
        <p:spPr>
          <a:xfrm>
            <a:off x="7819764" y="244034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3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=79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71E3C-AE5D-415E-B841-43CC2921C446}"/>
              </a:ext>
            </a:extLst>
          </p:cNvPr>
          <p:cNvSpPr txBox="1"/>
          <p:nvPr/>
        </p:nvSpPr>
        <p:spPr>
          <a:xfrm>
            <a:off x="6968631" y="244373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=54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992EB-3ABB-4C1A-8C7E-D8254526FE34}"/>
              </a:ext>
            </a:extLst>
          </p:cNvPr>
          <p:cNvSpPr txBox="1"/>
          <p:nvPr/>
        </p:nvSpPr>
        <p:spPr>
          <a:xfrm>
            <a:off x="7472320" y="312420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sz="1600" baseline="-250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=0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D0F5B3-85AB-415D-B9A2-883240DA6DC3}"/>
              </a:ext>
            </a:extLst>
          </p:cNvPr>
          <p:cNvCxnSpPr/>
          <p:nvPr/>
        </p:nvCxnSpPr>
        <p:spPr>
          <a:xfrm>
            <a:off x="7845280" y="2784997"/>
            <a:ext cx="753961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6B182D-D77C-463F-BBA0-966CA3BA0517}"/>
              </a:ext>
            </a:extLst>
          </p:cNvPr>
          <p:cNvSpPr txBox="1"/>
          <p:nvPr/>
        </p:nvSpPr>
        <p:spPr>
          <a:xfrm>
            <a:off x="7164724" y="2128490"/>
            <a:ext cx="130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&lt;RG7916&gt;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E521A2-8CE3-4629-93F5-451046224255}"/>
              </a:ext>
            </a:extLst>
          </p:cNvPr>
          <p:cNvGrpSpPr/>
          <p:nvPr/>
        </p:nvGrpSpPr>
        <p:grpSpPr>
          <a:xfrm>
            <a:off x="2225612" y="3505200"/>
            <a:ext cx="1447800" cy="923330"/>
            <a:chOff x="457200" y="3581400"/>
            <a:chExt cx="1447800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21FE85-A784-4CED-824F-10EF68428598}"/>
                </a:ext>
              </a:extLst>
            </p:cNvPr>
            <p:cNvSpPr txBox="1"/>
            <p:nvPr/>
          </p:nvSpPr>
          <p:spPr>
            <a:xfrm>
              <a:off x="457200" y="3581400"/>
              <a:ext cx="1447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rMATS</a:t>
              </a:r>
              <a:endPara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3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+</a:t>
              </a:r>
              <a:r>
                <a:rPr lang="en-US" b="1" i="1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*C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3</a:t>
              </a:r>
              <a:endParaRPr lang="en-US" baseline="-25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AF2C3F-5722-42DC-B2FA-99A0699237B9}"/>
                </a:ext>
              </a:extLst>
            </p:cNvPr>
            <p:cNvCxnSpPr/>
            <p:nvPr/>
          </p:nvCxnSpPr>
          <p:spPr>
            <a:xfrm>
              <a:off x="609600" y="4139967"/>
              <a:ext cx="11936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4769BF-2800-4382-B278-87FAA3BDF3F5}"/>
              </a:ext>
            </a:extLst>
          </p:cNvPr>
          <p:cNvGrpSpPr/>
          <p:nvPr/>
        </p:nvGrpSpPr>
        <p:grpSpPr>
          <a:xfrm>
            <a:off x="2241691" y="4571193"/>
            <a:ext cx="1447800" cy="923330"/>
            <a:chOff x="473279" y="4647393"/>
            <a:chExt cx="1447800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0F4880-4F02-4DF8-9706-789F10E72270}"/>
                </a:ext>
              </a:extLst>
            </p:cNvPr>
            <p:cNvSpPr txBox="1"/>
            <p:nvPr/>
          </p:nvSpPr>
          <p:spPr>
            <a:xfrm>
              <a:off x="473279" y="4647393"/>
              <a:ext cx="1447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 Leafcutter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 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3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  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3</a:t>
              </a:r>
              <a:endParaRPr lang="en-US" baseline="-25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178EFF2-A98D-48AA-A7FB-BE2509637542}"/>
                </a:ext>
              </a:extLst>
            </p:cNvPr>
            <p:cNvCxnSpPr/>
            <p:nvPr/>
          </p:nvCxnSpPr>
          <p:spPr>
            <a:xfrm>
              <a:off x="747440" y="5223545"/>
              <a:ext cx="98651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AD47C2-48BE-407B-839E-C0D900118039}"/>
              </a:ext>
            </a:extLst>
          </p:cNvPr>
          <p:cNvGrpSpPr/>
          <p:nvPr/>
        </p:nvGrpSpPr>
        <p:grpSpPr>
          <a:xfrm>
            <a:off x="1828800" y="5629870"/>
            <a:ext cx="2440324" cy="1200329"/>
            <a:chOff x="46498" y="5706070"/>
            <a:chExt cx="2440324" cy="12003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4B1893-7AF3-40C7-9C5E-D32E009D3690}"/>
                </a:ext>
              </a:extLst>
            </p:cNvPr>
            <p:cNvSpPr txBox="1"/>
            <p:nvPr/>
          </p:nvSpPr>
          <p:spPr>
            <a:xfrm>
              <a:off x="46498" y="5706070"/>
              <a:ext cx="24403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                </a:t>
              </a:r>
              <a:r>
                <a:rPr lang="en-US" dirty="0" err="1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Majiq</a:t>
              </a:r>
              <a:endPara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endParaRP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       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                   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3</a:t>
              </a:r>
            </a:p>
            <a:p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    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1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              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2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+C</a:t>
              </a:r>
              <a:r>
                <a:rPr lang="en-US" baseline="-25000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3</a:t>
              </a:r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   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81C38-DC8A-4DF1-9EAB-B34FD482E10B}"/>
                </a:ext>
              </a:extLst>
            </p:cNvPr>
            <p:cNvCxnSpPr/>
            <p:nvPr/>
          </p:nvCxnSpPr>
          <p:spPr>
            <a:xfrm>
              <a:off x="348738" y="6307822"/>
              <a:ext cx="5828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F0CE8EE-57CD-497D-94FA-E80922A0C400}"/>
                </a:ext>
              </a:extLst>
            </p:cNvPr>
            <p:cNvCxnSpPr/>
            <p:nvPr/>
          </p:nvCxnSpPr>
          <p:spPr>
            <a:xfrm>
              <a:off x="1545513" y="6298734"/>
              <a:ext cx="64110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FFB3D2-B0F3-4E3C-A743-02335501B719}"/>
                </a:ext>
              </a:extLst>
            </p:cNvPr>
            <p:cNvSpPr txBox="1"/>
            <p:nvPr/>
          </p:nvSpPr>
          <p:spPr>
            <a:xfrm>
              <a:off x="1028424" y="6099279"/>
              <a:ext cx="419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  <a:sym typeface="Wingdings" panose="05000000000000000000" pitchFamily="2" charset="2"/>
                </a:rPr>
                <a:t>or</a:t>
              </a:r>
              <a:endParaRPr 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28508D8-0651-4D73-B1B3-9742A6437418}"/>
              </a:ext>
            </a:extLst>
          </p:cNvPr>
          <p:cNvSpPr txBox="1"/>
          <p:nvPr/>
        </p:nvSpPr>
        <p:spPr>
          <a:xfrm>
            <a:off x="4973358" y="390158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0.53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263D84-F7E7-4249-BE2F-17432E7DD61A}"/>
              </a:ext>
            </a:extLst>
          </p:cNvPr>
          <p:cNvSpPr txBox="1"/>
          <p:nvPr/>
        </p:nvSpPr>
        <p:spPr>
          <a:xfrm>
            <a:off x="7223271" y="390158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1.0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CBD088-EF5D-44AD-AA55-92D988BA53B6}"/>
              </a:ext>
            </a:extLst>
          </p:cNvPr>
          <p:cNvSpPr txBox="1"/>
          <p:nvPr/>
        </p:nvSpPr>
        <p:spPr>
          <a:xfrm>
            <a:off x="4973358" y="492367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0.69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D0A55C-1F68-4E35-8941-932E4861063B}"/>
              </a:ext>
            </a:extLst>
          </p:cNvPr>
          <p:cNvSpPr txBox="1"/>
          <p:nvPr/>
        </p:nvSpPr>
        <p:spPr>
          <a:xfrm>
            <a:off x="7223271" y="492367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1.0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AEC584-D799-41CB-9E2F-96978AEB55C6}"/>
              </a:ext>
            </a:extLst>
          </p:cNvPr>
          <p:cNvSpPr txBox="1"/>
          <p:nvPr/>
        </p:nvSpPr>
        <p:spPr>
          <a:xfrm>
            <a:off x="4668558" y="596737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0.44 or 0.59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B643F2-6107-469B-9F14-A8CA69E48112}"/>
              </a:ext>
            </a:extLst>
          </p:cNvPr>
          <p:cNvSpPr txBox="1"/>
          <p:nvPr/>
        </p:nvSpPr>
        <p:spPr>
          <a:xfrm>
            <a:off x="6918471" y="596737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1 or 1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B25699-480F-4493-8137-ADCD1103459E}"/>
              </a:ext>
            </a:extLst>
          </p:cNvPr>
          <p:cNvSpPr txBox="1"/>
          <p:nvPr/>
        </p:nvSpPr>
        <p:spPr>
          <a:xfrm>
            <a:off x="9238419" y="2714298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Delta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FB4A6E-F441-4922-89A4-2B3F51A23B30}"/>
              </a:ext>
            </a:extLst>
          </p:cNvPr>
          <p:cNvSpPr txBox="1"/>
          <p:nvPr/>
        </p:nvSpPr>
        <p:spPr>
          <a:xfrm>
            <a:off x="9238419" y="3886200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0.47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811CBB-C13D-41ED-8F65-75BEE70EA09F}"/>
              </a:ext>
            </a:extLst>
          </p:cNvPr>
          <p:cNvSpPr txBox="1"/>
          <p:nvPr/>
        </p:nvSpPr>
        <p:spPr>
          <a:xfrm>
            <a:off x="9238419" y="4908290"/>
            <a:ext cx="10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0.31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52ED80-3A3B-43CF-99B8-FD1E4643E316}"/>
              </a:ext>
            </a:extLst>
          </p:cNvPr>
          <p:cNvSpPr txBox="1"/>
          <p:nvPr/>
        </p:nvSpPr>
        <p:spPr>
          <a:xfrm>
            <a:off x="8993524" y="5951989"/>
            <a:ext cx="15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0.56 or 0.41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04E13A-5171-49F9-92F9-808C96EF5D24}"/>
              </a:ext>
            </a:extLst>
          </p:cNvPr>
          <p:cNvCxnSpPr/>
          <p:nvPr/>
        </p:nvCxnSpPr>
        <p:spPr>
          <a:xfrm>
            <a:off x="2055539" y="3538756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30704D-72F0-40A2-A7E9-DE4A788CB4DA}"/>
              </a:ext>
            </a:extLst>
          </p:cNvPr>
          <p:cNvCxnSpPr/>
          <p:nvPr/>
        </p:nvCxnSpPr>
        <p:spPr>
          <a:xfrm>
            <a:off x="2059324" y="4504189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E959AC-9D3A-4D7C-8379-C61497E43184}"/>
              </a:ext>
            </a:extLst>
          </p:cNvPr>
          <p:cNvCxnSpPr/>
          <p:nvPr/>
        </p:nvCxnSpPr>
        <p:spPr>
          <a:xfrm>
            <a:off x="2067713" y="5553512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6F4B4B-E904-4761-84F1-F6041956DBD6}"/>
              </a:ext>
            </a:extLst>
          </p:cNvPr>
          <p:cNvCxnSpPr/>
          <p:nvPr/>
        </p:nvCxnSpPr>
        <p:spPr>
          <a:xfrm>
            <a:off x="2067713" y="6629400"/>
            <a:ext cx="8310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CE8359-DA8F-4A6D-BDF0-E1D297719D41}"/>
              </a:ext>
            </a:extLst>
          </p:cNvPr>
          <p:cNvCxnSpPr/>
          <p:nvPr/>
        </p:nvCxnSpPr>
        <p:spPr>
          <a:xfrm>
            <a:off x="4132803" y="2177534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EAA595-CF35-422D-A8B5-0751833CFB0A}"/>
              </a:ext>
            </a:extLst>
          </p:cNvPr>
          <p:cNvCxnSpPr/>
          <p:nvPr/>
        </p:nvCxnSpPr>
        <p:spPr>
          <a:xfrm>
            <a:off x="6613847" y="2176244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684B4CC-920A-40A7-A932-99582AA26BCE}"/>
              </a:ext>
            </a:extLst>
          </p:cNvPr>
          <p:cNvCxnSpPr/>
          <p:nvPr/>
        </p:nvCxnSpPr>
        <p:spPr>
          <a:xfrm>
            <a:off x="9069724" y="2177534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6DD30E-5451-444D-87DE-832B0307AB84}"/>
              </a:ext>
            </a:extLst>
          </p:cNvPr>
          <p:cNvCxnSpPr/>
          <p:nvPr/>
        </p:nvCxnSpPr>
        <p:spPr>
          <a:xfrm>
            <a:off x="10373513" y="2167156"/>
            <a:ext cx="0" cy="445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24F9B9-660D-4589-AA58-147BBD69874D}"/>
              </a:ext>
            </a:extLst>
          </p:cNvPr>
          <p:cNvCxnSpPr/>
          <p:nvPr/>
        </p:nvCxnSpPr>
        <p:spPr>
          <a:xfrm>
            <a:off x="2067713" y="3547195"/>
            <a:ext cx="0" cy="307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CED550-2EB1-4CF1-95F4-527D4255CB3D}"/>
              </a:ext>
            </a:extLst>
          </p:cNvPr>
          <p:cNvCxnSpPr/>
          <p:nvPr/>
        </p:nvCxnSpPr>
        <p:spPr>
          <a:xfrm flipV="1">
            <a:off x="4132803" y="2169844"/>
            <a:ext cx="6234563" cy="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8C3653F-D371-4A6C-D6E3-DFF0570FCFAF}"/>
              </a:ext>
            </a:extLst>
          </p:cNvPr>
          <p:cNvSpPr txBox="1"/>
          <p:nvPr/>
        </p:nvSpPr>
        <p:spPr>
          <a:xfrm flipH="1">
            <a:off x="78110" y="5890000"/>
            <a:ext cx="1199813" cy="400110"/>
          </a:xfrm>
          <a:prstGeom prst="rect">
            <a:avLst/>
          </a:prstGeom>
          <a:noFill/>
          <a:ln w="19050">
            <a:solidFill>
              <a:srgbClr val="1A3D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</a:schemeClr>
                </a:solidFill>
              </a:rPr>
              <a:t>Slide From Dann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27790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A2C0780B-E764-881A-2B45-A1C8D52AD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203030"/>
            <a:ext cx="11802533" cy="2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76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Output:event_info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0533E3-A655-13C3-9BDB-10E64E4BBBE9}"/>
              </a:ext>
            </a:extLst>
          </p:cNvPr>
          <p:cNvGraphicFramePr>
            <a:graphicFrameLocks noGrp="1"/>
          </p:cNvGraphicFramePr>
          <p:nvPr/>
        </p:nvGraphicFramePr>
        <p:xfrm>
          <a:off x="1397000" y="1271588"/>
          <a:ext cx="9398000" cy="4314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98000">
                  <a:extLst>
                    <a:ext uri="{9D8B030D-6E8A-4147-A177-3AD203B41FA5}">
                      <a16:colId xmlns:a16="http://schemas.microsoft.com/office/drawing/2014/main" val="20445910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Type:t|1e1.1o5|2e1.1o5|Exons coords:3180515-3180794;3182354-3182470|IR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23456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Type:t|1e1.1o2|2e1.1o2|Exons coords:3132562-3132720;3132781-3132911|IR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5444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Type:t|1e1.1o2|2e1.1o2|Exons coords:3206807-3206983;3207281-3207466|IR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30647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Type:s|1e1.1o3|1e1.2o3|1e1.3o3|1e2.1o4|1e2.3o4|1e2.4o4|Exons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0664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Type:t|1e1.1o7|2e1.1o7|3e1.1o7|1e2.1o1|Exons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30931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Type:s|1e1.1o1|1e2.1o4|1e2.4o4|Exons coords:3199732-3199939;3202977-3203066;3204007-3204148|IR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0283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</a:t>
                      </a:r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t|1e1.1o2|1e2.1o3|2e2.1o3|1e3.1o1</a:t>
                      </a:r>
                      <a:r>
                        <a:rPr lang="en-US" sz="1200" u="none" strike="noStrike" dirty="0">
                          <a:effectLst/>
                        </a:rPr>
                        <a:t>|Exons coords:3188951-3189093;3199732-3199939;3202977-3203066;3204007-3204148|IR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5034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Type:t|1e1.1o2|1e2.1o3|2e2.1o3|1e3.1o1|Exons coords:3188951-3189093;3199732-3199939;3202977-3203066;3204007-3204148|IR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85817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Type:s|1e1.1o1|1e2.1o4|1e2.4o4|Exons coords:3199732-3199939;3202977-3203066;3204007-3204148|IR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6212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79480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Type:t|1e1.1o2|2e2.1o1|Exons coords:3238447-3238609;3238818-3238978;3239436-3243960|IR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0488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75972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</a:t>
                      </a:r>
                      <a:r>
                        <a:rPr lang="en-US" sz="12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s|1e1.1o3|1e1.2o3|1e1.3o3|1e2.1o4|1e2.3o4|1e2.4o4</a:t>
                      </a:r>
                      <a:r>
                        <a:rPr lang="en-US" sz="1200" u="none" strike="noStrike" dirty="0">
                          <a:effectLst/>
                        </a:rPr>
                        <a:t>|Exons coords:3212564-3213055;3213490-3213736;3213958-3214156|IR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31674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Type:t|2e1.1o2|1e2.1o2|2e2.1o2|Exons coords:3136226-3136326;3140510-3140656;3142745-3142886|IR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48127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Type:t|1e1.1o7|2e1.1o7|3e1.1o7|1e2.1o1|Exons coords:3212564-3213055;3213490-3213736;3213958-3214156|IR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896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LSV Type:t|1e1.1o2|2e2.1o1|Exons coords:3238447-3238609;3238818-3238978;3239436-3243960|IR coords: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4583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LSV Type:s|1e1.1o3|1e1.2o3|1e1.3o3|1e2.1o4|1e2.3o4|1e2.4o4|Exons coords:3212564-3213055;3213490-3213736;3213958-3214156|IR </a:t>
                      </a:r>
                      <a:r>
                        <a:rPr lang="en-US" sz="1200" u="none" strike="noStrike" dirty="0" err="1">
                          <a:effectLst/>
                        </a:rPr>
                        <a:t>coords</a:t>
                      </a:r>
                      <a:r>
                        <a:rPr lang="en-US" sz="1200" u="none" strike="noStrike" dirty="0">
                          <a:effectLst/>
                        </a:rPr>
                        <a:t>: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198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66173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D538DF6-2F34-60C9-D648-331D72704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4" y="1771193"/>
            <a:ext cx="4076700" cy="1270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229FB2-F5EB-6C33-167A-62A166C00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4" y="3036838"/>
            <a:ext cx="4076700" cy="1257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C13C05-7BDA-5CED-C4D4-DB77AA5A7814}"/>
              </a:ext>
            </a:extLst>
          </p:cNvPr>
          <p:cNvSpPr/>
          <p:nvPr/>
        </p:nvSpPr>
        <p:spPr>
          <a:xfrm>
            <a:off x="5789714" y="2406193"/>
            <a:ext cx="3902030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(0)         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|</a:t>
            </a:r>
            <a:r>
              <a:rPr lang="en-US" dirty="0">
                <a:solidFill>
                  <a:srgbClr val="0432FF"/>
                </a:solidFill>
              </a:rPr>
              <a:t>1e1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7A6C2-805F-4A78-7DFB-C42E1276D67D}"/>
              </a:ext>
            </a:extLst>
          </p:cNvPr>
          <p:cNvSpPr/>
          <p:nvPr/>
        </p:nvSpPr>
        <p:spPr>
          <a:xfrm>
            <a:off x="5789714" y="3713144"/>
            <a:ext cx="302198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(1)   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.1o1|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47BCA4-D6B8-5411-8183-2CB895F3962C}"/>
              </a:ext>
            </a:extLst>
          </p:cNvPr>
          <p:cNvCxnSpPr/>
          <p:nvPr/>
        </p:nvCxnSpPr>
        <p:spPr>
          <a:xfrm flipV="1">
            <a:off x="130629" y="3036838"/>
            <a:ext cx="509805" cy="574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586DA2-7703-83B1-AC4E-A3ED730AF279}"/>
              </a:ext>
            </a:extLst>
          </p:cNvPr>
          <p:cNvCxnSpPr/>
          <p:nvPr/>
        </p:nvCxnSpPr>
        <p:spPr>
          <a:xfrm flipV="1">
            <a:off x="3733160" y="4306838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014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AA90482-DDB8-4B34-B120-4C48D2578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" y="1591228"/>
            <a:ext cx="4241800" cy="1257300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59C49D6-18E7-58C3-ED13-FCB695AF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4" y="3128848"/>
            <a:ext cx="4203700" cy="1231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64617D-9A4A-96E5-28D5-DFD600DBE07B}"/>
              </a:ext>
            </a:extLst>
          </p:cNvPr>
          <p:cNvSpPr/>
          <p:nvPr/>
        </p:nvSpPr>
        <p:spPr>
          <a:xfrm>
            <a:off x="5543825" y="2391491"/>
            <a:ext cx="372249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(5)        </a:t>
            </a:r>
            <a:r>
              <a:rPr lang="en-US" dirty="0">
                <a:solidFill>
                  <a:srgbClr val="00B050"/>
                </a:solidFill>
              </a:rPr>
              <a:t>t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1o2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1e2</a:t>
            </a:r>
            <a:r>
              <a:rPr lang="en-US" dirty="0"/>
              <a:t>.1o1|</a:t>
            </a:r>
            <a:r>
              <a:rPr lang="en-US" dirty="0">
                <a:solidFill>
                  <a:srgbClr val="0432FF"/>
                </a:solidFill>
              </a:rPr>
              <a:t>1e3</a:t>
            </a:r>
            <a:r>
              <a:rPr lang="en-US" dirty="0"/>
              <a:t>.1o1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90EBF-DFF7-63C5-F900-2578AB07A8B1}"/>
              </a:ext>
            </a:extLst>
          </p:cNvPr>
          <p:cNvSpPr/>
          <p:nvPr/>
        </p:nvSpPr>
        <p:spPr>
          <a:xfrm>
            <a:off x="5543825" y="3991416"/>
            <a:ext cx="378661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(9)        t|</a:t>
            </a:r>
            <a:r>
              <a:rPr lang="en-US" dirty="0">
                <a:solidFill>
                  <a:srgbClr val="0432FF"/>
                </a:solidFill>
              </a:rPr>
              <a:t>2e1</a:t>
            </a:r>
            <a:r>
              <a:rPr lang="en-US" dirty="0"/>
              <a:t>.</a:t>
            </a:r>
            <a:r>
              <a:rPr lang="en-US" dirty="0">
                <a:solidFill>
                  <a:srgbClr val="FF0000"/>
                </a:solidFill>
              </a:rPr>
              <a:t>1o3</a:t>
            </a:r>
            <a:r>
              <a:rPr lang="en-US" dirty="0"/>
              <a:t>|2e1.</a:t>
            </a:r>
            <a:r>
              <a:rPr lang="en-US" dirty="0">
                <a:solidFill>
                  <a:srgbClr val="FF0000"/>
                </a:solidFill>
              </a:rPr>
              <a:t>2o3</a:t>
            </a:r>
            <a:r>
              <a:rPr lang="en-US" dirty="0"/>
              <a:t>|2e2.1o1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65403A-1B57-6043-3DC8-5C34988F1C38}"/>
              </a:ext>
            </a:extLst>
          </p:cNvPr>
          <p:cNvCxnSpPr/>
          <p:nvPr/>
        </p:nvCxnSpPr>
        <p:spPr>
          <a:xfrm flipV="1">
            <a:off x="383396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ECD6BE-AB36-2AC8-4610-B704F510EF83}"/>
              </a:ext>
            </a:extLst>
          </p:cNvPr>
          <p:cNvCxnSpPr/>
          <p:nvPr/>
        </p:nvCxnSpPr>
        <p:spPr>
          <a:xfrm flipV="1">
            <a:off x="638298" y="2854342"/>
            <a:ext cx="509805" cy="5746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C24272-72D7-8DE2-5740-1F307968B73E}"/>
              </a:ext>
            </a:extLst>
          </p:cNvPr>
          <p:cNvCxnSpPr/>
          <p:nvPr/>
        </p:nvCxnSpPr>
        <p:spPr>
          <a:xfrm flipV="1">
            <a:off x="471994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B7D8F3-0B2A-E40F-3E76-96E06A57B2BB}"/>
              </a:ext>
            </a:extLst>
          </p:cNvPr>
          <p:cNvCxnSpPr/>
          <p:nvPr/>
        </p:nvCxnSpPr>
        <p:spPr>
          <a:xfrm flipV="1">
            <a:off x="694282" y="4360748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2F649D-E984-AC92-3678-28EC3250A577}"/>
              </a:ext>
            </a:extLst>
          </p:cNvPr>
          <p:cNvCxnSpPr/>
          <p:nvPr/>
        </p:nvCxnSpPr>
        <p:spPr>
          <a:xfrm flipV="1">
            <a:off x="889161" y="4373571"/>
            <a:ext cx="509805" cy="574658"/>
          </a:xfrm>
          <a:prstGeom prst="straightConnector1">
            <a:avLst/>
          </a:prstGeom>
          <a:ln>
            <a:solidFill>
              <a:srgbClr val="1A3D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7F0EBE-108D-CCF2-7FA3-8F6E62BF1017}"/>
              </a:ext>
            </a:extLst>
          </p:cNvPr>
          <p:cNvCxnSpPr/>
          <p:nvPr/>
        </p:nvCxnSpPr>
        <p:spPr>
          <a:xfrm flipV="1">
            <a:off x="2896765" y="4373571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830572-1653-0BF9-A416-1D6FF1BBDD14}"/>
              </a:ext>
            </a:extLst>
          </p:cNvPr>
          <p:cNvCxnSpPr/>
          <p:nvPr/>
        </p:nvCxnSpPr>
        <p:spPr>
          <a:xfrm flipV="1">
            <a:off x="3114949" y="4386394"/>
            <a:ext cx="509805" cy="574658"/>
          </a:xfrm>
          <a:prstGeom prst="straightConnector1">
            <a:avLst/>
          </a:prstGeom>
          <a:ln>
            <a:solidFill>
              <a:schemeClr val="accent3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594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98FA1E-A854-5523-CED6-9C89CE4F13FF}"/>
              </a:ext>
            </a:extLst>
          </p:cNvPr>
          <p:cNvSpPr/>
          <p:nvPr/>
        </p:nvSpPr>
        <p:spPr>
          <a:xfrm>
            <a:off x="5084893" y="2037941"/>
            <a:ext cx="5128327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(16)             t|1e1.2o3|1e2.1o1|1e</a:t>
            </a:r>
            <a:r>
              <a:rPr lang="en-US" dirty="0">
                <a:solidFill>
                  <a:srgbClr val="FF0000"/>
                </a:solidFill>
              </a:rPr>
              <a:t>3.1o2</a:t>
            </a:r>
            <a:r>
              <a:rPr lang="en-US" dirty="0"/>
              <a:t>|1e</a:t>
            </a:r>
            <a:r>
              <a:rPr lang="en-US" dirty="0">
                <a:solidFill>
                  <a:srgbClr val="FF0000"/>
                </a:solidFill>
              </a:rPr>
              <a:t>3.2o2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5EFE-F562-935E-C037-92B0DB2DB77C}"/>
              </a:ext>
            </a:extLst>
          </p:cNvPr>
          <p:cNvSpPr/>
          <p:nvPr/>
        </p:nvSpPr>
        <p:spPr>
          <a:xfrm>
            <a:off x="5084893" y="3545840"/>
            <a:ext cx="2618024" cy="40011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(135)           s|1e1.1o1|</a:t>
            </a:r>
            <a:r>
              <a:rPr lang="en-US" sz="2000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04E3156-A21A-B13A-18B5-A36EA67AD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4463458"/>
            <a:ext cx="3507122" cy="9652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261D7E-2AAC-790C-A8FE-E1127BBF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3169920"/>
            <a:ext cx="3740360" cy="9144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3D620E0-2CE8-BC20-EC28-7F9925E06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990682"/>
            <a:ext cx="3740360" cy="800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20FDB-8FDB-3F3D-93BB-6C41D680E44A}"/>
              </a:ext>
            </a:extLst>
          </p:cNvPr>
          <p:cNvSpPr/>
          <p:nvPr/>
        </p:nvSpPr>
        <p:spPr>
          <a:xfrm>
            <a:off x="9495075" y="6284023"/>
            <a:ext cx="2927404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t|2e1.1o1|3e1.1o1|3e2.1o2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989BB-08EE-E7ED-048A-511DB5E3DE49}"/>
              </a:ext>
            </a:extLst>
          </p:cNvPr>
          <p:cNvSpPr/>
          <p:nvPr/>
        </p:nvSpPr>
        <p:spPr>
          <a:xfrm>
            <a:off x="5049080" y="4899851"/>
            <a:ext cx="609600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(1572)        t|1e1.1o3|</a:t>
            </a:r>
            <a:r>
              <a:rPr lang="en-US" dirty="0">
                <a:solidFill>
                  <a:srgbClr val="FF0000"/>
                </a:solidFill>
              </a:rPr>
              <a:t>2e</a:t>
            </a:r>
            <a:r>
              <a:rPr lang="en-US" dirty="0"/>
              <a:t>1.1o3|i</a:t>
            </a:r>
          </a:p>
        </p:txBody>
      </p:sp>
    </p:spTree>
    <p:extLst>
      <p:ext uri="{BB962C8B-B14F-4D97-AF65-F5344CB8AC3E}">
        <p14:creationId xmlns:p14="http://schemas.microsoft.com/office/powerpoint/2010/main" val="3398790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81A5917-934A-3696-F63C-5BBC4C296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668188"/>
            <a:ext cx="4140200" cy="10135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E1D939-5E67-FF80-21C7-F0AC084A2A9D}"/>
              </a:ext>
            </a:extLst>
          </p:cNvPr>
          <p:cNvSpPr/>
          <p:nvPr/>
        </p:nvSpPr>
        <p:spPr>
          <a:xfrm>
            <a:off x="5372213" y="2460563"/>
            <a:ext cx="3897221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(2)       s|1e1.1o1|1e2.1o1|1e3.1o1|</a:t>
            </a:r>
            <a:r>
              <a:rPr lang="en-US" b="1" dirty="0">
                <a:solidFill>
                  <a:srgbClr val="FF0000"/>
                </a:solidFill>
              </a:rPr>
              <a:t>i 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D7CA23B-37A8-0F60-AB37-90A5D2370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3197304"/>
            <a:ext cx="3915044" cy="1214068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03925A2-AABA-77AB-36E4-184EDB0B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9" y="4990032"/>
            <a:ext cx="3769047" cy="88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74C179-9F31-113E-8009-99254570A32D}"/>
              </a:ext>
            </a:extLst>
          </p:cNvPr>
          <p:cNvSpPr/>
          <p:nvPr/>
        </p:nvSpPr>
        <p:spPr>
          <a:xfrm>
            <a:off x="5372213" y="3720246"/>
            <a:ext cx="4666662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(13)     s|1e1.1o1|1e2.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|1e3.1o1|1e4.</a:t>
            </a:r>
            <a:r>
              <a:rPr lang="en-US" dirty="0">
                <a:solidFill>
                  <a:srgbClr val="1A3DFF"/>
                </a:solidFill>
              </a:rPr>
              <a:t>2o2</a:t>
            </a:r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62FEC2-36E9-942A-5509-B4B2FD0584A7}"/>
              </a:ext>
            </a:extLst>
          </p:cNvPr>
          <p:cNvSpPr/>
          <p:nvPr/>
        </p:nvSpPr>
        <p:spPr>
          <a:xfrm>
            <a:off x="5372213" y="5165343"/>
            <a:ext cx="3837910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(22)      s|1e1.1o1|1e2.2o2|</a:t>
            </a:r>
            <a:r>
              <a:rPr lang="en-US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2e</a:t>
            </a:r>
            <a:r>
              <a:rPr lang="en-US" dirty="0"/>
              <a:t>2.</a:t>
            </a:r>
            <a:r>
              <a:rPr lang="en-US" dirty="0">
                <a:solidFill>
                  <a:srgbClr val="0432FF"/>
                </a:solidFill>
              </a:rPr>
              <a:t>2o2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8545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98FA1E-A854-5523-CED6-9C89CE4F13FF}"/>
              </a:ext>
            </a:extLst>
          </p:cNvPr>
          <p:cNvSpPr/>
          <p:nvPr/>
        </p:nvSpPr>
        <p:spPr>
          <a:xfrm>
            <a:off x="5084893" y="5729954"/>
            <a:ext cx="4743606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(1779)   t|1e1.1o1|2e2.</a:t>
            </a:r>
            <a:r>
              <a:rPr lang="en-US" dirty="0">
                <a:solidFill>
                  <a:srgbClr val="FF0000"/>
                </a:solidFill>
              </a:rPr>
              <a:t>1o5</a:t>
            </a:r>
            <a:r>
              <a:rPr lang="en-US" dirty="0"/>
              <a:t>|3e2.</a:t>
            </a:r>
            <a:r>
              <a:rPr lang="en-US" dirty="0">
                <a:solidFill>
                  <a:srgbClr val="FF0000"/>
                </a:solidFill>
              </a:rPr>
              <a:t>2o5</a:t>
            </a:r>
            <a:r>
              <a:rPr lang="en-US" dirty="0"/>
              <a:t>|4e2.</a:t>
            </a:r>
            <a:r>
              <a:rPr lang="en-US" dirty="0">
                <a:solidFill>
                  <a:srgbClr val="FF0000"/>
                </a:solidFill>
              </a:rPr>
              <a:t>3o5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5EFE-F562-935E-C037-92B0DB2DB77C}"/>
              </a:ext>
            </a:extLst>
          </p:cNvPr>
          <p:cNvSpPr/>
          <p:nvPr/>
        </p:nvSpPr>
        <p:spPr>
          <a:xfrm>
            <a:off x="5084893" y="2142105"/>
            <a:ext cx="4491935" cy="36933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(1573)              t|</a:t>
            </a:r>
            <a:r>
              <a:rPr lang="en-US" dirty="0">
                <a:solidFill>
                  <a:srgbClr val="FF0000"/>
                </a:solidFill>
              </a:rPr>
              <a:t>2e1</a:t>
            </a:r>
            <a:r>
              <a:rPr lang="en-US" dirty="0"/>
              <a:t>.1o1|3e1.1o1|3e2.1o2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B391BCA-8A75-53C8-33C3-3BEBD4F8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4141316"/>
            <a:ext cx="3661940" cy="9017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3723D67-FDC6-5F89-22DC-66531BF66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5311886"/>
            <a:ext cx="3661940" cy="787400"/>
          </a:xfrm>
          <a:prstGeom prst="rect">
            <a:avLst/>
          </a:prstGeom>
        </p:spPr>
      </p:pic>
      <p:pic>
        <p:nvPicPr>
          <p:cNvPr id="8" name="Picture 7" descr="A picture containing text, device, meter&#10;&#10;Description automatically generated">
            <a:extLst>
              <a:ext uri="{FF2B5EF4-FFF2-40B4-BE49-F238E27FC236}">
                <a16:creationId xmlns:a16="http://schemas.microsoft.com/office/drawing/2014/main" id="{FC961920-701D-F415-C344-EE892E328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8" y="2930152"/>
            <a:ext cx="3790525" cy="825500"/>
          </a:xfrm>
          <a:prstGeom prst="rect">
            <a:avLst/>
          </a:prstGeom>
        </p:spPr>
      </p:pic>
      <p:pic>
        <p:nvPicPr>
          <p:cNvPr id="10" name="Picture 9" descr="A picture containing text, device, meter, gauge&#10;&#10;Description automatically generated">
            <a:extLst>
              <a:ext uri="{FF2B5EF4-FFF2-40B4-BE49-F238E27FC236}">
                <a16:creationId xmlns:a16="http://schemas.microsoft.com/office/drawing/2014/main" id="{D73AA691-62C9-DE7B-BF04-F95FB8328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99" y="1668188"/>
            <a:ext cx="3790525" cy="876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C79CC6-9995-8459-7479-1A4ADC653886}"/>
              </a:ext>
            </a:extLst>
          </p:cNvPr>
          <p:cNvSpPr/>
          <p:nvPr/>
        </p:nvSpPr>
        <p:spPr>
          <a:xfrm>
            <a:off x="4990215" y="4529157"/>
            <a:ext cx="7235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(1645) t|1e1.1o1|2e2.1o6|2e2.2o6|3e2.3o6|4e2.3o6|4e2.4o6|5e2.5o6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06F9A-C9D1-0302-EF44-99EBDFB8AB46}"/>
              </a:ext>
            </a:extLst>
          </p:cNvPr>
          <p:cNvSpPr/>
          <p:nvPr/>
        </p:nvSpPr>
        <p:spPr>
          <a:xfrm>
            <a:off x="4956306" y="3342902"/>
            <a:ext cx="6336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(1638) t|1e1.1o1|2e1.1o1|2e2.1o1|2e3.1o3|2e3.2o3|2e3.3o3</a:t>
            </a:r>
          </a:p>
        </p:txBody>
      </p:sp>
    </p:spTree>
    <p:extLst>
      <p:ext uri="{BB962C8B-B14F-4D97-AF65-F5344CB8AC3E}">
        <p14:creationId xmlns:p14="http://schemas.microsoft.com/office/powerpoint/2010/main" val="34575250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 central idea of MAJIQ: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local splicing variations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7F91-6A15-1263-CD9B-A4573C6D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0" y="1128046"/>
            <a:ext cx="4087894" cy="5401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22B52A-E048-FA9F-9A6B-5EC33CAC439C}"/>
              </a:ext>
            </a:extLst>
          </p:cNvPr>
          <p:cNvSpPr/>
          <p:nvPr/>
        </p:nvSpPr>
        <p:spPr>
          <a:xfrm>
            <a:off x="587799" y="2085309"/>
            <a:ext cx="10927925" cy="175432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chr4	+	HTT	ENSG00000197386.12:</a:t>
            </a:r>
            <a:r>
              <a:rPr lang="en-US" dirty="0">
                <a:solidFill>
                  <a:srgbClr val="00B050"/>
                </a:solidFill>
              </a:rPr>
              <a:t>s:</a:t>
            </a:r>
            <a:r>
              <a:rPr lang="en-US" dirty="0">
                <a:solidFill>
                  <a:srgbClr val="FF0000"/>
                </a:solidFill>
              </a:rPr>
              <a:t>3212564-3213055</a:t>
            </a:r>
            <a:r>
              <a:rPr lang="en-US" dirty="0"/>
              <a:t>	 </a:t>
            </a:r>
          </a:p>
          <a:p>
            <a:r>
              <a:rPr lang="en-US" dirty="0"/>
              <a:t>           LSV Type:s|1e1.1o3|1e1.2o3|1e1.3o3|1e2.1o4|1e2.3o4|1e2.4o4|         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en-US" dirty="0"/>
              <a:t> Exons coords:</a:t>
            </a:r>
            <a:r>
              <a:rPr lang="en-US" dirty="0">
                <a:solidFill>
                  <a:srgbClr val="FF0000"/>
                </a:solidFill>
              </a:rPr>
              <a:t>3212564-3213055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                      3213490-3213736;</a:t>
            </a:r>
          </a:p>
          <a:p>
            <a:r>
              <a:rPr lang="en-US" dirty="0"/>
              <a:t>                                                                                     3213958-3214156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A35293-5BA2-5AB2-D5DF-875AA0BA9449}"/>
              </a:ext>
            </a:extLst>
          </p:cNvPr>
          <p:cNvSpPr/>
          <p:nvPr/>
        </p:nvSpPr>
        <p:spPr>
          <a:xfrm>
            <a:off x="587798" y="3975628"/>
            <a:ext cx="10927925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arenR" startAt="3"/>
            </a:pPr>
            <a:r>
              <a:rPr lang="en-US" dirty="0"/>
              <a:t>chr4	+	HTT	ENSG00000197386.12:</a:t>
            </a:r>
            <a:r>
              <a:rPr lang="en-US" dirty="0">
                <a:solidFill>
                  <a:srgbClr val="0432FF"/>
                </a:solidFill>
              </a:rPr>
              <a:t>t:</a:t>
            </a:r>
            <a:r>
              <a:rPr lang="en-US" dirty="0">
                <a:solidFill>
                  <a:srgbClr val="FF0000"/>
                </a:solidFill>
              </a:rPr>
              <a:t>3130305-3130423</a:t>
            </a:r>
            <a:r>
              <a:rPr lang="en-US" dirty="0"/>
              <a:t>	</a:t>
            </a:r>
          </a:p>
          <a:p>
            <a:r>
              <a:rPr lang="en-US" dirty="0"/>
              <a:t>           LSV Type:t|1e1.1o4|1e1.2o4|1e1.3o4|i|</a:t>
            </a:r>
          </a:p>
          <a:p>
            <a:r>
              <a:rPr lang="en-US" dirty="0"/>
              <a:t> Exons coords:3128339-3130062;</a:t>
            </a:r>
          </a:p>
          <a:p>
            <a:r>
              <a:rPr lang="en-US" dirty="0"/>
              <a:t>                                                    </a:t>
            </a:r>
            <a:r>
              <a:rPr lang="en-US" dirty="0">
                <a:solidFill>
                  <a:srgbClr val="1A3DFF"/>
                </a:solidFill>
              </a:rPr>
              <a:t>3130063-3130304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                            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3130305-3130423</a:t>
            </a:r>
            <a:r>
              <a:rPr lang="en-US" dirty="0"/>
              <a:t>|</a:t>
            </a:r>
            <a:r>
              <a:rPr lang="en-US" dirty="0">
                <a:solidFill>
                  <a:srgbClr val="1A3DFF"/>
                </a:solidFill>
              </a:rPr>
              <a:t>IR coords:3130063-3130304</a:t>
            </a:r>
          </a:p>
        </p:txBody>
      </p:sp>
    </p:spTree>
    <p:extLst>
      <p:ext uri="{BB962C8B-B14F-4D97-AF65-F5344CB8AC3E}">
        <p14:creationId xmlns:p14="http://schemas.microsoft.com/office/powerpoint/2010/main" val="4474967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4233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52388" marR="0" lvl="0" indent="0" algn="ctr" defTabSz="60955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On-Targets and Off-Targets sequences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5CDE8-B723-3491-E29C-567DAC657AF4}"/>
              </a:ext>
            </a:extLst>
          </p:cNvPr>
          <p:cNvGraphicFramePr>
            <a:graphicFrameLocks noGrp="1"/>
          </p:cNvGraphicFramePr>
          <p:nvPr/>
        </p:nvGraphicFramePr>
        <p:xfrm>
          <a:off x="360426" y="2137206"/>
          <a:ext cx="5652185" cy="2634740"/>
        </p:xfrm>
        <a:graphic>
          <a:graphicData uri="http://schemas.openxmlformats.org/drawingml/2006/table">
            <a:tbl>
              <a:tblPr/>
              <a:tblGrid>
                <a:gridCol w="2163978">
                  <a:extLst>
                    <a:ext uri="{9D8B030D-6E8A-4147-A177-3AD203B41FA5}">
                      <a16:colId xmlns:a16="http://schemas.microsoft.com/office/drawing/2014/main" val="2344135560"/>
                    </a:ext>
                  </a:extLst>
                </a:gridCol>
                <a:gridCol w="3488207">
                  <a:extLst>
                    <a:ext uri="{9D8B030D-6E8A-4147-A177-3AD203B41FA5}">
                      <a16:colId xmlns:a16="http://schemas.microsoft.com/office/drawing/2014/main" val="3183120372"/>
                    </a:ext>
                  </a:extLst>
                </a:gridCol>
              </a:tblGrid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Doner Splice Site Consensus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38948"/>
                  </a:ext>
                </a:extLst>
              </a:tr>
              <a:tr h="250716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AG|GURAGU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6942"/>
                  </a:ext>
                </a:extLst>
              </a:tr>
              <a:tr h="253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Names</a:t>
                      </a: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Risdiplam Consensus Binding sequence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91469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SMN2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00158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APLP2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26958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FOXM1-inside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6984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solidFill>
                            <a:srgbClr val="000000"/>
                          </a:solidFill>
                          <a:effectLst/>
                        </a:rPr>
                        <a:t>FOXM1-border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CA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902633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SLC25A17-inside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</a:rPr>
                        <a:t>GA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|GTAAG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52401"/>
                  </a:ext>
                </a:extLst>
              </a:tr>
              <a:tr h="3124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SLC25A17-border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AG|GT</a:t>
                      </a:r>
                      <a:r>
                        <a:rPr lang="en-US" sz="160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TAAA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39242"/>
                  </a:ext>
                </a:extLst>
              </a:tr>
            </a:tbl>
          </a:graphicData>
        </a:graphic>
      </p:graphicFrame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A43935-0D5A-508D-4BDC-D4DFC5107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65" y="1738622"/>
            <a:ext cx="6209786" cy="3558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A76D2-4BC5-DD86-3C37-C64C4DE05F62}"/>
              </a:ext>
            </a:extLst>
          </p:cNvPr>
          <p:cNvSpPr txBox="1"/>
          <p:nvPr/>
        </p:nvSpPr>
        <p:spPr>
          <a:xfrm>
            <a:off x="611404" y="5816450"/>
            <a:ext cx="4457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(ref: </a:t>
            </a:r>
            <a:r>
              <a:rPr lang="en-US" sz="1200" dirty="0" err="1"/>
              <a:t>Ratni</a:t>
            </a:r>
            <a:r>
              <a:rPr lang="en-US" sz="1200" dirty="0"/>
              <a:t> Roche review, Progress Medicinal Chem V58, 2019)</a:t>
            </a:r>
          </a:p>
        </p:txBody>
      </p:sp>
    </p:spTree>
    <p:extLst>
      <p:ext uri="{BB962C8B-B14F-4D97-AF65-F5344CB8AC3E}">
        <p14:creationId xmlns:p14="http://schemas.microsoft.com/office/powerpoint/2010/main" val="23012485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96" y="694245"/>
            <a:ext cx="11425211" cy="684355"/>
          </a:xfrm>
        </p:spPr>
        <p:txBody>
          <a:bodyPr/>
          <a:lstStyle/>
          <a:p>
            <a:pPr marL="571500" indent="-571500">
              <a:buFont typeface="Wingdings" pitchFamily="2" charset="2"/>
              <a:buChar char="Ø"/>
            </a:pPr>
            <a:r>
              <a:rPr lang="en-US" dirty="0"/>
              <a:t>Tools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AF9261-0767-7015-72C9-E7944D5C1431}"/>
              </a:ext>
            </a:extLst>
          </p:cNvPr>
          <p:cNvSpPr txBox="1">
            <a:spLocks/>
          </p:cNvSpPr>
          <p:nvPr/>
        </p:nvSpPr>
        <p:spPr>
          <a:xfrm>
            <a:off x="289796" y="18330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571500" indent="-571500">
              <a:buFont typeface="Wingdings" pitchFamily="2" charset="2"/>
              <a:buChar char="Ø"/>
            </a:pPr>
            <a:r>
              <a:rPr lang="en-US" dirty="0"/>
              <a:t>On-Target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690DE0-2CE1-9A34-4471-64F483029F0C}"/>
              </a:ext>
            </a:extLst>
          </p:cNvPr>
          <p:cNvSpPr txBox="1">
            <a:spLocks/>
          </p:cNvSpPr>
          <p:nvPr/>
        </p:nvSpPr>
        <p:spPr>
          <a:xfrm>
            <a:off x="289796" y="29718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609585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733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571500" indent="-571500">
              <a:buFont typeface="Wingdings" pitchFamily="2" charset="2"/>
              <a:buChar char="Ø"/>
            </a:pPr>
            <a:r>
              <a:rPr lang="en-US" dirty="0"/>
              <a:t>Off-Targets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493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71843833-56D3-4FC1-AEEA-4056C71CF1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9" imgH="627" progId="TCLayout.ActiveDocument.1">
                  <p:embed/>
                </p:oleObj>
              </mc:Choice>
              <mc:Fallback>
                <p:oleObj name="think-cell Slide" r:id="rId4" imgW="629" imgH="627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71843833-56D3-4FC1-AEEA-4056C71CF1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itle 1"/>
          <p:cNvSpPr txBox="1">
            <a:spLocks/>
          </p:cNvSpPr>
          <p:nvPr/>
        </p:nvSpPr>
        <p:spPr>
          <a:xfrm>
            <a:off x="0" y="0"/>
            <a:ext cx="12187767" cy="783884"/>
          </a:xfrm>
          <a:prstGeom prst="rect">
            <a:avLst/>
          </a:prstGeom>
          <a:solidFill>
            <a:srgbClr val="013952">
              <a:alpha val="75000"/>
            </a:srgbClr>
          </a:solidFill>
        </p:spPr>
        <p:txBody>
          <a:bodyPr lIns="48768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200"/>
              </a:spcBef>
            </a:pPr>
            <a:r>
              <a:rPr lang="en-US" sz="3600" dirty="0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Main Goals of the </a:t>
            </a:r>
            <a:r>
              <a:rPr lang="en-US" sz="3600" dirty="0" err="1">
                <a:solidFill>
                  <a:schemeClr val="bg1"/>
                </a:solidFill>
                <a:latin typeface="Arial Narrow" panose="020B0604020202020204" pitchFamily="34" charset="0"/>
                <a:ea typeface="Apple Symbols" panose="02000000000000000000" pitchFamily="2" charset="-79"/>
                <a:cs typeface="Arial Narrow" panose="020B0604020202020204" pitchFamily="34" charset="0"/>
              </a:rPr>
              <a:t>RNAseq</a:t>
            </a:r>
            <a:endParaRPr lang="en-US" sz="3600" dirty="0">
              <a:solidFill>
                <a:schemeClr val="bg1"/>
              </a:solidFill>
              <a:latin typeface="Arial Narrow" panose="020B0604020202020204" pitchFamily="34" charset="0"/>
              <a:ea typeface="Apple Symbols" panose="02000000000000000000" pitchFamily="2" charset="-79"/>
              <a:cs typeface="Arial Narrow" panose="020B060402020202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23BA16-3DB5-0ACA-B451-84B3DF0F4121}"/>
              </a:ext>
            </a:extLst>
          </p:cNvPr>
          <p:cNvSpPr txBox="1">
            <a:spLocks/>
          </p:cNvSpPr>
          <p:nvPr/>
        </p:nvSpPr>
        <p:spPr>
          <a:xfrm>
            <a:off x="126663" y="1104152"/>
            <a:ext cx="11527456" cy="4649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sz="2667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459306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⁃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764098" indent="-158492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◦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marL="1066773" indent="-1481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System Font Regular"/>
              <a:buChar char="‣"/>
              <a:tabLst/>
              <a:defRPr sz="2400" b="0" i="0" kern="120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  <a:lvl6pPr marL="1950671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sz="3733" kern="120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6pPr>
            <a:lvl7pPr marL="2316422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7pPr>
            <a:lvl8pPr marL="2682173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/>
              <a:buNone/>
              <a:defRPr sz="3733" kern="1200" baseline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8pPr>
            <a:lvl9pPr marL="3047924" indent="0" algn="l" defTabSz="609585" rtl="0" eaLnBrk="1" latinLnBrk="0" hangingPunct="1">
              <a:lnSpc>
                <a:spcPct val="140000"/>
              </a:lnSpc>
              <a:spcBef>
                <a:spcPts val="32"/>
              </a:spcBef>
              <a:buFont typeface="Arial" panose="020B0604020202020204" pitchFamily="34" charset="0"/>
              <a:buNone/>
              <a:defRPr lang="en-US" sz="3733" kern="1200" baseline="0" dirty="0" smtClean="0">
                <a:solidFill>
                  <a:srgbClr val="7C878E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Discover the compounds have fewer off-targets and but strong on-target effects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Determine the common targets among the SM splicing enhancers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potential novel splicing targets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Confirm the system difference between the different cell-systems (iPSC and NGN2)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Seek the best procedure for cross-experiments/cross-cell-systems comparison        </a:t>
            </a:r>
          </a:p>
          <a:p>
            <a:pPr marL="0" indent="0">
              <a:spcBef>
                <a:spcPts val="200"/>
              </a:spcBef>
              <a:buClr>
                <a:srgbClr val="0432FF"/>
              </a:buClr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spcBef>
                <a:spcPts val="200"/>
              </a:spcBef>
              <a:buClr>
                <a:srgbClr val="0432FF"/>
              </a:buClr>
              <a:buFont typeface="Wingdings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robust and cost-efficient experimental design,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QC etc.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200"/>
              </a:spcBef>
              <a:buFont typeface="Arial" panose="020B0604020202020204" pitchFamily="34" charset="0"/>
              <a:buAutoNum type="arabicParenR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endParaRPr lang="en-US" sz="2200" dirty="0">
              <a:cs typeface="Arial"/>
            </a:endParaRPr>
          </a:p>
          <a:p>
            <a:pPr>
              <a:spcBef>
                <a:spcPts val="200"/>
              </a:spcBef>
            </a:pPr>
            <a:r>
              <a:rPr lang="en-US" sz="2200" dirty="0">
                <a:cs typeface="Arial"/>
              </a:rPr>
              <a:t>Sep 26, 2022</a:t>
            </a:r>
          </a:p>
          <a:p>
            <a:pPr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2200" i="1" dirty="0">
                <a:latin typeface="Arial"/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5729636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Off-Targets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DE131-91C0-C131-9739-65D6A55FBAFE}"/>
              </a:ext>
            </a:extLst>
          </p:cNvPr>
          <p:cNvSpPr txBox="1"/>
          <p:nvPr/>
        </p:nvSpPr>
        <p:spPr>
          <a:xfrm>
            <a:off x="161364" y="1557341"/>
            <a:ext cx="118632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biib-my.sharepoint.com</a:t>
            </a:r>
            <a:r>
              <a:rPr lang="en-US" sz="1600" dirty="0"/>
              <a:t>/:f:/g/personal/</a:t>
            </a:r>
            <a:r>
              <a:rPr lang="en-US" sz="1600" dirty="0" err="1"/>
              <a:t>zhen_gao_biogen_com</a:t>
            </a:r>
            <a:r>
              <a:rPr lang="en-US" sz="1600" dirty="0"/>
              <a:t>/EtKRSWvfucZPh73OPDE8GEQBS8sdt0s64LN2qI6kN6h_-w</a:t>
            </a:r>
          </a:p>
        </p:txBody>
      </p:sp>
    </p:spTree>
    <p:extLst>
      <p:ext uri="{BB962C8B-B14F-4D97-AF65-F5344CB8AC3E}">
        <p14:creationId xmlns:p14="http://schemas.microsoft.com/office/powerpoint/2010/main" val="16363050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selected region</a:t>
            </a:r>
          </a:p>
        </p:txBody>
      </p:sp>
    </p:spTree>
    <p:extLst>
      <p:ext uri="{BB962C8B-B14F-4D97-AF65-F5344CB8AC3E}">
        <p14:creationId xmlns:p14="http://schemas.microsoft.com/office/powerpoint/2010/main" val="9868966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selected region</a:t>
            </a:r>
          </a:p>
        </p:txBody>
      </p:sp>
    </p:spTree>
    <p:extLst>
      <p:ext uri="{BB962C8B-B14F-4D97-AF65-F5344CB8AC3E}">
        <p14:creationId xmlns:p14="http://schemas.microsoft.com/office/powerpoint/2010/main" val="8202569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">
            <a:extLst>
              <a:ext uri="{FF2B5EF4-FFF2-40B4-BE49-F238E27FC236}">
                <a16:creationId xmlns:a16="http://schemas.microsoft.com/office/drawing/2014/main" id="{E062F186-99F1-354B-9ADD-183088E67A9D}"/>
              </a:ext>
            </a:extLst>
          </p:cNvPr>
          <p:cNvSpPr txBox="1">
            <a:spLocks/>
          </p:cNvSpPr>
          <p:nvPr/>
        </p:nvSpPr>
        <p:spPr>
          <a:xfrm>
            <a:off x="-31750" y="215371"/>
            <a:ext cx="2965450" cy="11747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 defTabSz="609585">
              <a:spcBef>
                <a:spcPts val="400"/>
              </a:spcBef>
              <a:spcAft>
                <a:spcPts val="400"/>
              </a:spcAft>
            </a:pPr>
            <a:r>
              <a:rPr lang="en-US" sz="1600" b="1" kern="1200" baseline="0" err="1">
                <a:latin typeface="+mj-lt"/>
                <a:ea typeface="+mj-ea"/>
                <a:cs typeface="+mj-cs"/>
              </a:rPr>
              <a:t>Branaplam</a:t>
            </a:r>
            <a:r>
              <a:rPr lang="en-US" sz="1600" b="1" kern="1200" baseline="0">
                <a:latin typeface="+mj-lt"/>
                <a:ea typeface="+mj-ea"/>
                <a:cs typeface="+mj-cs"/>
              </a:rPr>
              <a:t> and PTC518 benchmark RNA-seq data analysis</a:t>
            </a:r>
            <a:endParaRPr lang="en-US" sz="1600" b="1" i="1" kern="1200" baseline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9D70907-5838-5A5F-155A-78A63E16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581" y="527050"/>
            <a:ext cx="1718738" cy="4114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57031E-9397-42DB-A07E-415B49423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81" y="393700"/>
            <a:ext cx="1911388" cy="4806950"/>
          </a:xfrm>
          <a:prstGeom prst="rect">
            <a:avLst/>
          </a:prstGeom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0D332CF-143D-996C-5B0A-83E7360D7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958" y="-6350"/>
            <a:ext cx="2301185" cy="6864350"/>
          </a:xfrm>
          <a:prstGeom prst="rect">
            <a:avLst/>
          </a:prstGeom>
        </p:spPr>
      </p:pic>
      <p:pic>
        <p:nvPicPr>
          <p:cNvPr id="7" name="Picture 7" descr="A picture containing text, window blind&#10;&#10;Description automatically generated">
            <a:extLst>
              <a:ext uri="{FF2B5EF4-FFF2-40B4-BE49-F238E27FC236}">
                <a16:creationId xmlns:a16="http://schemas.microsoft.com/office/drawing/2014/main" id="{FD0199B9-CE79-04E0-3D73-AA062B9FD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514" y="82550"/>
            <a:ext cx="2204871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82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</a:t>
            </a:r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7FB1F360-7E99-2504-319E-92F4EA763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844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2135644 in iPSC and NGN2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02C6CC4-AFE6-9042-9B96-06FBD8745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32" y="1535255"/>
            <a:ext cx="3052689" cy="4484712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90F52D6-FCC3-974B-9550-FE8C71DE2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20" y="1647796"/>
            <a:ext cx="2902340" cy="4548045"/>
          </a:xfrm>
          <a:prstGeom prst="rect">
            <a:avLst/>
          </a:prstGeom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BE8077B-21E3-0040-9C0E-355331C7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25" y="990600"/>
            <a:ext cx="3334977" cy="5092700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CB27EF-6454-9F4D-A6CB-6FE615519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" y="850900"/>
            <a:ext cx="293516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29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2136770 (1000nM) in iPSC(Left) and NGN2(Right)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9A53A-02F1-364A-A328-54833281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1156293"/>
            <a:ext cx="5600355" cy="4480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61F2D7-378E-B441-96FE-748F9426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98" y="1156292"/>
            <a:ext cx="5600355" cy="44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116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DSG and </a:t>
            </a:r>
            <a:r>
              <a:rPr lang="en-US" dirty="0" err="1"/>
              <a:t>dPSI</a:t>
            </a:r>
            <a:r>
              <a:rPr lang="en-US" dirty="0"/>
              <a:t> in </a:t>
            </a:r>
            <a:r>
              <a:rPr lang="en-US" dirty="0" err="1"/>
              <a:t>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51F1D0-D7CB-F344-85A4-6392271F6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6" y="1124043"/>
            <a:ext cx="4974071" cy="470592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AA442A7-89C1-D9A1-401D-1E968D357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49" y="1051560"/>
            <a:ext cx="4745959" cy="4754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2555860" y="70433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33325-CB8D-0382-21C2-673626EE7F4B}"/>
              </a:ext>
            </a:extLst>
          </p:cNvPr>
          <p:cNvSpPr txBox="1"/>
          <p:nvPr/>
        </p:nvSpPr>
        <p:spPr>
          <a:xfrm>
            <a:off x="7412456" y="637190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Intron_retension_rate</a:t>
            </a:r>
            <a:r>
              <a:rPr lang="en-US" dirty="0">
                <a:solidFill>
                  <a:srgbClr val="1A3DFF"/>
                </a:solidFill>
              </a:rPr>
              <a:t> (from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265024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dPSI_of_eoi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AC36AFB-325A-BC4C-A5B0-8E96A9632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6" y="1186375"/>
            <a:ext cx="3810000" cy="38100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A98A883-8CBF-1C4B-B19C-BAB35A2A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44" y="1186375"/>
            <a:ext cx="3810000" cy="38100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9A32B1-C30E-FF4A-B5B6-43C8D792F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44" y="1186375"/>
            <a:ext cx="38100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2EA137-B16F-DA49-BFA9-EFB9BA868CAC}"/>
              </a:ext>
            </a:extLst>
          </p:cNvPr>
          <p:cNvSpPr txBox="1"/>
          <p:nvPr/>
        </p:nvSpPr>
        <p:spPr>
          <a:xfrm>
            <a:off x="1336853" y="548751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leafcutter-default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83FEA-3984-9A4C-8FD2-A591AE80356E}"/>
              </a:ext>
            </a:extLst>
          </p:cNvPr>
          <p:cNvSpPr txBox="1"/>
          <p:nvPr/>
        </p:nvSpPr>
        <p:spPr>
          <a:xfrm>
            <a:off x="4322348" y="5486959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leafcutter-with-all-toxic-exon-forms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835171-BDE7-1949-A3FC-CAA8F70311BF}"/>
              </a:ext>
            </a:extLst>
          </p:cNvPr>
          <p:cNvSpPr txBox="1"/>
          <p:nvPr/>
        </p:nvSpPr>
        <p:spPr>
          <a:xfrm>
            <a:off x="8423030" y="5486959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majiq</a:t>
            </a:r>
            <a:r>
              <a:rPr lang="en-US" dirty="0"/>
              <a:t>-with-all-toxic-exon-forms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76423B-0369-B704-EB50-ED6059164EC9}"/>
              </a:ext>
            </a:extLst>
          </p:cNvPr>
          <p:cNvSpPr txBox="1"/>
          <p:nvPr/>
        </p:nvSpPr>
        <p:spPr>
          <a:xfrm>
            <a:off x="1877865" y="8164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endParaRPr lang="en-US" dirty="0">
              <a:solidFill>
                <a:srgbClr val="1A3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711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2B1F-1290-3245-A4F7-439D5A5F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TST11872 Study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2CFE9-9426-3A49-9A58-42EAE1DA7D29}"/>
              </a:ext>
            </a:extLst>
          </p:cNvPr>
          <p:cNvSpPr txBox="1"/>
          <p:nvPr/>
        </p:nvSpPr>
        <p:spPr>
          <a:xfrm>
            <a:off x="5049430" y="812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New data (4/02/22)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E7962-D91A-D040-BD08-FB4363E8D010}"/>
              </a:ext>
            </a:extLst>
          </p:cNvPr>
          <p:cNvSpPr txBox="1"/>
          <p:nvPr/>
        </p:nvSpPr>
        <p:spPr>
          <a:xfrm>
            <a:off x="297886" y="4352429"/>
            <a:ext cx="2526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Strategies for comparison:</a:t>
            </a:r>
          </a:p>
          <a:p>
            <a:endParaRPr lang="en-US" sz="1000" b="1" i="1" dirty="0"/>
          </a:p>
          <a:p>
            <a:r>
              <a:rPr lang="en-US" sz="1000" b="1" dirty="0"/>
              <a:t>Comp1:  NGN2 ~4x</a:t>
            </a:r>
          </a:p>
          <a:p>
            <a:r>
              <a:rPr lang="en-US" sz="1000" dirty="0"/>
              <a:t>BIO-1755497 (Bran) NGN2, Low (4x)</a:t>
            </a:r>
          </a:p>
          <a:p>
            <a:r>
              <a:rPr lang="en-US" sz="1000" dirty="0"/>
              <a:t>BIO-2006152 (PTC-518) NGN2, Low (5x)</a:t>
            </a:r>
          </a:p>
          <a:p>
            <a:r>
              <a:rPr lang="en-US" sz="1000" dirty="0"/>
              <a:t>BIO-2059811 (PTC) NGN2, Low (4x)</a:t>
            </a:r>
          </a:p>
          <a:p>
            <a:r>
              <a:rPr lang="en-US" sz="1000" dirty="0"/>
              <a:t>BIO-2135644 (PTC) NGN2, Low (4.4x)</a:t>
            </a:r>
          </a:p>
          <a:p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99D71-7C97-1645-82B9-4CAEEAC375DA}"/>
              </a:ext>
            </a:extLst>
          </p:cNvPr>
          <p:cNvSpPr txBox="1"/>
          <p:nvPr/>
        </p:nvSpPr>
        <p:spPr>
          <a:xfrm>
            <a:off x="2905125" y="4655584"/>
            <a:ext cx="273183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Comp2:  NGN2 ~9-16x</a:t>
            </a:r>
          </a:p>
          <a:p>
            <a:r>
              <a:rPr lang="en-US" sz="1000" dirty="0"/>
              <a:t>BIO-1755497 (Bran) NGN2, High (13x)</a:t>
            </a:r>
          </a:p>
          <a:p>
            <a:r>
              <a:rPr lang="en-US" sz="1000" dirty="0"/>
              <a:t>BIO-2006152 (PTC-518) NGN2, High (16.5x)</a:t>
            </a:r>
          </a:p>
          <a:p>
            <a:r>
              <a:rPr lang="en-US" sz="1000" dirty="0"/>
              <a:t>BIO-2059811 (PTC) NGN2, High (13.3x)</a:t>
            </a:r>
          </a:p>
          <a:p>
            <a:r>
              <a:rPr lang="en-US" sz="1000" dirty="0"/>
              <a:t>BIO-2135644 (PTC) NGN2, High (14.5x)</a:t>
            </a:r>
          </a:p>
          <a:p>
            <a:r>
              <a:rPr lang="en-US" sz="1000" dirty="0"/>
              <a:t>BIO-2136770 (PTC) NGN2, Low (12x)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NGN2, Low (9x)</a:t>
            </a:r>
          </a:p>
          <a:p>
            <a:r>
              <a:rPr lang="en-US" sz="1000" dirty="0"/>
              <a:t>BIO-2060573 (Internal) NGN2, Low (11x)</a:t>
            </a:r>
          </a:p>
          <a:p>
            <a:r>
              <a:rPr lang="en-US" sz="1000" dirty="0"/>
              <a:t>BIO-2070692 (Remix) NGN2, Low (16x)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6060-EC3C-634E-B12E-66CD1E1F9242}"/>
              </a:ext>
            </a:extLst>
          </p:cNvPr>
          <p:cNvSpPr txBox="1"/>
          <p:nvPr/>
        </p:nvSpPr>
        <p:spPr>
          <a:xfrm>
            <a:off x="5940860" y="4655584"/>
            <a:ext cx="25619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Comp3:  iPSC ~7-10x</a:t>
            </a:r>
          </a:p>
          <a:p>
            <a:r>
              <a:rPr lang="en-US" sz="1000" dirty="0"/>
              <a:t>BIO-2006152 (PTC-518) iPSC, High (10x)</a:t>
            </a:r>
          </a:p>
          <a:p>
            <a:r>
              <a:rPr lang="en-US" sz="1000" dirty="0"/>
              <a:t>BIO-2059811 (PTC) iPSC, High (8.5x)</a:t>
            </a:r>
          </a:p>
          <a:p>
            <a:r>
              <a:rPr lang="en-US" sz="1000" dirty="0"/>
              <a:t>BIO-2135644 (PTC) iPSC, High (12.2x) </a:t>
            </a:r>
          </a:p>
          <a:p>
            <a:r>
              <a:rPr lang="en-US" sz="1000" dirty="0"/>
              <a:t>BIO-2136770 (PTC) iPSC, Low (7x)</a:t>
            </a:r>
          </a:p>
          <a:p>
            <a:r>
              <a:rPr lang="en-US" sz="1000" dirty="0"/>
              <a:t>BIO-1949634 (</a:t>
            </a:r>
            <a:r>
              <a:rPr lang="en-US" sz="1000" dirty="0" err="1"/>
              <a:t>Ris</a:t>
            </a:r>
            <a:r>
              <a:rPr lang="en-US" sz="1000" dirty="0"/>
              <a:t>) iPSC, Low (9x)</a:t>
            </a:r>
          </a:p>
          <a:p>
            <a:r>
              <a:rPr lang="en-US" sz="1000" dirty="0"/>
              <a:t>BIO-2060573 (Internal) iPSC, Low (10x)</a:t>
            </a:r>
          </a:p>
          <a:p>
            <a:r>
              <a:rPr lang="en-US" sz="1000" dirty="0"/>
              <a:t>BIO-2070692 (Remix) iPSC, Low (12x)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DA5FB4-EA6F-BB40-A622-DFE9C10FF23A}"/>
              </a:ext>
            </a:extLst>
          </p:cNvPr>
          <p:cNvSpPr txBox="1"/>
          <p:nvPr/>
        </p:nvSpPr>
        <p:spPr>
          <a:xfrm>
            <a:off x="11047353" y="422534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Catherine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6B413E-F051-8C44-8B34-6FABFE81D983}"/>
              </a:ext>
            </a:extLst>
          </p:cNvPr>
          <p:cNvGraphicFramePr>
            <a:graphicFrameLocks noGrp="1"/>
          </p:cNvGraphicFramePr>
          <p:nvPr/>
        </p:nvGraphicFramePr>
        <p:xfrm>
          <a:off x="384957" y="1264971"/>
          <a:ext cx="11423650" cy="2976247"/>
        </p:xfrm>
        <a:graphic>
          <a:graphicData uri="http://schemas.openxmlformats.org/drawingml/2006/table">
            <a:tbl>
              <a:tblPr/>
              <a:tblGrid>
                <a:gridCol w="1082493">
                  <a:extLst>
                    <a:ext uri="{9D8B030D-6E8A-4147-A177-3AD203B41FA5}">
                      <a16:colId xmlns:a16="http://schemas.microsoft.com/office/drawing/2014/main" val="49523382"/>
                    </a:ext>
                  </a:extLst>
                </a:gridCol>
                <a:gridCol w="954199">
                  <a:extLst>
                    <a:ext uri="{9D8B030D-6E8A-4147-A177-3AD203B41FA5}">
                      <a16:colId xmlns:a16="http://schemas.microsoft.com/office/drawing/2014/main" val="1294886168"/>
                    </a:ext>
                  </a:extLst>
                </a:gridCol>
                <a:gridCol w="930143">
                  <a:extLst>
                    <a:ext uri="{9D8B030D-6E8A-4147-A177-3AD203B41FA5}">
                      <a16:colId xmlns:a16="http://schemas.microsoft.com/office/drawing/2014/main" val="3779267143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4202463101"/>
                    </a:ext>
                  </a:extLst>
                </a:gridCol>
                <a:gridCol w="1050420">
                  <a:extLst>
                    <a:ext uri="{9D8B030D-6E8A-4147-A177-3AD203B41FA5}">
                      <a16:colId xmlns:a16="http://schemas.microsoft.com/office/drawing/2014/main" val="1860745650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12285873"/>
                    </a:ext>
                  </a:extLst>
                </a:gridCol>
                <a:gridCol w="857976">
                  <a:extLst>
                    <a:ext uri="{9D8B030D-6E8A-4147-A177-3AD203B41FA5}">
                      <a16:colId xmlns:a16="http://schemas.microsoft.com/office/drawing/2014/main" val="824066335"/>
                    </a:ext>
                  </a:extLst>
                </a:gridCol>
                <a:gridCol w="793829">
                  <a:extLst>
                    <a:ext uri="{9D8B030D-6E8A-4147-A177-3AD203B41FA5}">
                      <a16:colId xmlns:a16="http://schemas.microsoft.com/office/drawing/2014/main" val="322337088"/>
                    </a:ext>
                  </a:extLst>
                </a:gridCol>
                <a:gridCol w="705626">
                  <a:extLst>
                    <a:ext uri="{9D8B030D-6E8A-4147-A177-3AD203B41FA5}">
                      <a16:colId xmlns:a16="http://schemas.microsoft.com/office/drawing/2014/main" val="2275777116"/>
                    </a:ext>
                  </a:extLst>
                </a:gridCol>
                <a:gridCol w="823229">
                  <a:extLst>
                    <a:ext uri="{9D8B030D-6E8A-4147-A177-3AD203B41FA5}">
                      <a16:colId xmlns:a16="http://schemas.microsoft.com/office/drawing/2014/main" val="725424433"/>
                    </a:ext>
                  </a:extLst>
                </a:gridCol>
                <a:gridCol w="801847">
                  <a:extLst>
                    <a:ext uri="{9D8B030D-6E8A-4147-A177-3AD203B41FA5}">
                      <a16:colId xmlns:a16="http://schemas.microsoft.com/office/drawing/2014/main" val="1130269313"/>
                    </a:ext>
                  </a:extLst>
                </a:gridCol>
                <a:gridCol w="1667842">
                  <a:extLst>
                    <a:ext uri="{9D8B030D-6E8A-4147-A177-3AD203B41FA5}">
                      <a16:colId xmlns:a16="http://schemas.microsoft.com/office/drawing/2014/main" val="836204087"/>
                    </a:ext>
                  </a:extLst>
                </a:gridCol>
              </a:tblGrid>
              <a:tr h="5086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Compound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CRL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HTRF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iPSC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Internal NGN2 qPCR IC50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~3x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0E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~10x IC50 Dose (nM)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(iPSC)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Actual X-fold IC50 (NGN2)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0BB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Notes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73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399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BIO-1755497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10.75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1.12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3.72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Branaplam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374281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BIO-2006152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14.26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3.16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4.95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10.52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16.48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~PTC-518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536565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BIO-2059811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65.19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8.57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13.35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155932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BIO-2135644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81.68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68.31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PTC 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7306"/>
                  </a:ext>
                </a:extLst>
              </a:tr>
              <a:tr h="3545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BIO-2136770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Expected &lt;100nM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24.59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12.20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40.67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Close PTC518 analog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295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BIO-1949634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6200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357.55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324.6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9.24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30.81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Risdiplam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9535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BIO-2060573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5780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670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298.2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271.5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10.06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11.05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33.53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36.83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lead/different core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54946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BIO-2070692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560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140.4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104.4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1680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11.97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16.09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5600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39.89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53.64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Remix example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062678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BIO-2060884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240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77.9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105.9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3700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47.50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34.94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10000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128.37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94.43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Internal lead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618817"/>
                  </a:ext>
                </a:extLst>
              </a:tr>
              <a:tr h="2005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DMSO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363838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000" b="0" i="0" u="none" strike="noStrike" dirty="0">
                        <a:solidFill>
                          <a:srgbClr val="36383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22" marR="8022" marT="8022" marB="38507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164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A23342B-9B27-7142-B65E-0937FA83CFD4}"/>
              </a:ext>
            </a:extLst>
          </p:cNvPr>
          <p:cNvSpPr txBox="1"/>
          <p:nvPr/>
        </p:nvSpPr>
        <p:spPr>
          <a:xfrm>
            <a:off x="8847455" y="4617189"/>
            <a:ext cx="24625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Comp4:  iPSC ~2-4x</a:t>
            </a:r>
          </a:p>
          <a:p>
            <a:r>
              <a:rPr lang="en-US" sz="1000" b="1" dirty="0"/>
              <a:t>BIO-1755497 (Bran) iPSC, High (4x)</a:t>
            </a:r>
          </a:p>
          <a:p>
            <a:r>
              <a:rPr lang="en-US" sz="1000" dirty="0"/>
              <a:t>BIO-2006152 (PTC-518) iPSC, Low (3x)</a:t>
            </a:r>
          </a:p>
          <a:p>
            <a:r>
              <a:rPr lang="en-US" sz="1000" dirty="0"/>
              <a:t>BIO-2059811 (PTC) iPSC, Low (2.6x)</a:t>
            </a:r>
          </a:p>
          <a:p>
            <a:r>
              <a:rPr lang="en-US" sz="1000" dirty="0"/>
              <a:t>BIO-2135644 (PTC) iPSC, Low (4x)</a:t>
            </a:r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59934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1755497 in NGN2</a:t>
            </a:r>
          </a:p>
        </p:txBody>
      </p:sp>
      <p:pic>
        <p:nvPicPr>
          <p:cNvPr id="4" name="Picture 3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1605DD3B-612C-CF4A-8D07-A8794F476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00" y="1438138"/>
            <a:ext cx="4198981" cy="4521884"/>
          </a:xfrm>
          <a:prstGeom prst="rect">
            <a:avLst/>
          </a:prstGeom>
        </p:spPr>
      </p:pic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4C080FB-B010-0248-9CEA-5A0380DF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6" y="971550"/>
            <a:ext cx="456960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2817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motif analysis of selected regions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72593B-6674-EE4D-A5F2-9A7C62510EDA}"/>
              </a:ext>
            </a:extLst>
          </p:cNvPr>
          <p:cNvSpPr/>
          <p:nvPr/>
        </p:nvSpPr>
        <p:spPr>
          <a:xfrm>
            <a:off x="7944374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D532B-51B9-764A-A90D-6BDD17209F94}"/>
              </a:ext>
            </a:extLst>
          </p:cNvPr>
          <p:cNvSpPr/>
          <p:nvPr/>
        </p:nvSpPr>
        <p:spPr>
          <a:xfrm>
            <a:off x="4496499" y="2543261"/>
            <a:ext cx="1352025" cy="26005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FFC12F-1D0A-9841-81A9-128FE378F064}"/>
              </a:ext>
            </a:extLst>
          </p:cNvPr>
          <p:cNvSpPr/>
          <p:nvPr/>
        </p:nvSpPr>
        <p:spPr>
          <a:xfrm>
            <a:off x="791362" y="2543261"/>
            <a:ext cx="1728132" cy="260059"/>
          </a:xfrm>
          <a:prstGeom prst="rect">
            <a:avLst/>
          </a:prstGeom>
          <a:noFill/>
          <a:ln w="38100">
            <a:solidFill>
              <a:srgbClr val="1A3D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11A701-1939-094F-B3D1-782DD0D747F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519494" y="2673291"/>
            <a:ext cx="1977005" cy="0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526533-CE13-8346-A4EC-E42958741EF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848524" y="2673290"/>
            <a:ext cx="2095850" cy="1"/>
          </a:xfrm>
          <a:prstGeom prst="line">
            <a:avLst/>
          </a:prstGeom>
          <a:ln w="38100">
            <a:solidFill>
              <a:srgbClr val="1A3D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C366A9AA-DF32-EA40-941B-143913263BB7}"/>
              </a:ext>
            </a:extLst>
          </p:cNvPr>
          <p:cNvSpPr/>
          <p:nvPr/>
        </p:nvSpPr>
        <p:spPr>
          <a:xfrm rot="5400000">
            <a:off x="2013357" y="1728709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0077A72-EAA0-E240-9184-F4D53F65C727}"/>
              </a:ext>
            </a:extLst>
          </p:cNvPr>
          <p:cNvSpPr/>
          <p:nvPr/>
        </p:nvSpPr>
        <p:spPr>
          <a:xfrm rot="5400000">
            <a:off x="1740715" y="1063886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0EAD5A9-B144-8D4A-BE20-8A04001D042E}"/>
              </a:ext>
            </a:extLst>
          </p:cNvPr>
          <p:cNvSpPr/>
          <p:nvPr/>
        </p:nvSpPr>
        <p:spPr>
          <a:xfrm rot="5400000">
            <a:off x="8286925" y="107297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7026910-1242-4D46-BF89-CA375E32C7B1}"/>
              </a:ext>
            </a:extLst>
          </p:cNvPr>
          <p:cNvSpPr/>
          <p:nvPr/>
        </p:nvSpPr>
        <p:spPr>
          <a:xfrm rot="5400000">
            <a:off x="2160165" y="2180437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2891D55-96CA-7C49-B9D5-FA9BBD48E016}"/>
              </a:ext>
            </a:extLst>
          </p:cNvPr>
          <p:cNvSpPr/>
          <p:nvPr/>
        </p:nvSpPr>
        <p:spPr>
          <a:xfrm rot="5400000">
            <a:off x="5634608" y="1807826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109C38E-2B2D-FC43-8DDA-F55869E40F5C}"/>
              </a:ext>
            </a:extLst>
          </p:cNvPr>
          <p:cNvSpPr/>
          <p:nvPr/>
        </p:nvSpPr>
        <p:spPr>
          <a:xfrm rot="5400000">
            <a:off x="5634608" y="1132393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9B11EA7-161D-F140-82C0-5BADDFCAE8EC}"/>
              </a:ext>
            </a:extLst>
          </p:cNvPr>
          <p:cNvSpPr/>
          <p:nvPr/>
        </p:nvSpPr>
        <p:spPr>
          <a:xfrm rot="5400000">
            <a:off x="5634609" y="2257336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4DC9312-E7BD-0949-91A6-26BB182AECF6}"/>
              </a:ext>
            </a:extLst>
          </p:cNvPr>
          <p:cNvSpPr/>
          <p:nvPr/>
        </p:nvSpPr>
        <p:spPr>
          <a:xfrm rot="16200000">
            <a:off x="4311941" y="3201098"/>
            <a:ext cx="369116" cy="520117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36C508E-FE79-764C-9BC5-17C58CD444EA}"/>
              </a:ext>
            </a:extLst>
          </p:cNvPr>
          <p:cNvSpPr/>
          <p:nvPr/>
        </p:nvSpPr>
        <p:spPr>
          <a:xfrm rot="16200000">
            <a:off x="4311941" y="3521980"/>
            <a:ext cx="369116" cy="10654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6666A4F-00EC-B943-BC3A-4B71039B16AC}"/>
              </a:ext>
            </a:extLst>
          </p:cNvPr>
          <p:cNvSpPr/>
          <p:nvPr/>
        </p:nvSpPr>
        <p:spPr>
          <a:xfrm rot="16200000">
            <a:off x="4311941" y="3036812"/>
            <a:ext cx="369116" cy="226502"/>
          </a:xfrm>
          <a:prstGeom prst="leftBrac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6FC400-0087-3D40-97DE-BFD41A092F3E}"/>
              </a:ext>
            </a:extLst>
          </p:cNvPr>
          <p:cNvCxnSpPr/>
          <p:nvPr/>
        </p:nvCxnSpPr>
        <p:spPr>
          <a:xfrm flipV="1">
            <a:off x="1392572" y="2965505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DE4173-C540-B54F-8795-3504D784FFBD}"/>
              </a:ext>
            </a:extLst>
          </p:cNvPr>
          <p:cNvCxnSpPr/>
          <p:nvPr/>
        </p:nvCxnSpPr>
        <p:spPr>
          <a:xfrm flipV="1">
            <a:off x="3401736" y="289769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C49985-BD67-EE47-AFE8-F3C1E234C07F}"/>
              </a:ext>
            </a:extLst>
          </p:cNvPr>
          <p:cNvCxnSpPr/>
          <p:nvPr/>
        </p:nvCxnSpPr>
        <p:spPr>
          <a:xfrm flipV="1">
            <a:off x="6896449" y="2933349"/>
            <a:ext cx="1065402" cy="1354825"/>
          </a:xfrm>
          <a:prstGeom prst="straightConnector1">
            <a:avLst/>
          </a:prstGeom>
          <a:ln w="28575">
            <a:solidFill>
              <a:schemeClr val="accent3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BD690FA-EFB7-6C4D-82B2-858AEC1547F5}"/>
              </a:ext>
            </a:extLst>
          </p:cNvPr>
          <p:cNvCxnSpPr/>
          <p:nvPr/>
        </p:nvCxnSpPr>
        <p:spPr>
          <a:xfrm flipV="1">
            <a:off x="4720207" y="2884414"/>
            <a:ext cx="1065402" cy="1354825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oli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91207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selected region</a:t>
            </a:r>
          </a:p>
        </p:txBody>
      </p:sp>
    </p:spTree>
    <p:extLst>
      <p:ext uri="{BB962C8B-B14F-4D97-AF65-F5344CB8AC3E}">
        <p14:creationId xmlns:p14="http://schemas.microsoft.com/office/powerpoint/2010/main" val="381730543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selected region</a:t>
            </a:r>
          </a:p>
        </p:txBody>
      </p:sp>
    </p:spTree>
    <p:extLst>
      <p:ext uri="{BB962C8B-B14F-4D97-AF65-F5344CB8AC3E}">
        <p14:creationId xmlns:p14="http://schemas.microsoft.com/office/powerpoint/2010/main" val="191892525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target region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8975A-3ECE-344F-7785-AFBECBC855CB}"/>
              </a:ext>
            </a:extLst>
          </p:cNvPr>
          <p:cNvSpPr txBox="1"/>
          <p:nvPr/>
        </p:nvSpPr>
        <p:spPr>
          <a:xfrm>
            <a:off x="228600" y="1560444"/>
            <a:ext cx="114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B2322"/>
                </a:solidFill>
                <a:effectLst/>
                <a:latin typeface="Courier" panose="02070309020205020404" pitchFamily="49" charset="0"/>
              </a:rPr>
              <a:t>OneDrive-Biogen/Meetings/TST12086/plots/</a:t>
            </a:r>
            <a:r>
              <a:rPr lang="en-US" dirty="0" err="1">
                <a:solidFill>
                  <a:srgbClr val="3B2322"/>
                </a:solidFill>
                <a:effectLst/>
                <a:latin typeface="Courier" panose="02070309020205020404" pitchFamily="49" charset="0"/>
              </a:rPr>
              <a:t>Magnus_requested</a:t>
            </a:r>
            <a:r>
              <a:rPr lang="en-US" dirty="0">
                <a:solidFill>
                  <a:srgbClr val="3B2322"/>
                </a:solidFill>
                <a:effectLst/>
                <a:latin typeface="Courier" panose="02070309020205020404" pitchFamily="49" charset="0"/>
              </a:rPr>
              <a:t>/2023_04_24_Requested/HTT/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900D4-373B-02B9-F168-05DEA28BB364}"/>
              </a:ext>
            </a:extLst>
          </p:cNvPr>
          <p:cNvSpPr txBox="1"/>
          <p:nvPr/>
        </p:nvSpPr>
        <p:spPr>
          <a:xfrm>
            <a:off x="383396" y="2828835"/>
            <a:ext cx="11175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biib-my.sharepoint.com</a:t>
            </a:r>
            <a:r>
              <a:rPr lang="en-US" sz="1400" dirty="0"/>
              <a:t>/:f:/g/personal/</a:t>
            </a:r>
            <a:r>
              <a:rPr lang="en-US" sz="1400" dirty="0" err="1"/>
              <a:t>zhen_gao_biogen_com</a:t>
            </a:r>
            <a:r>
              <a:rPr lang="en-US" sz="1400" dirty="0"/>
              <a:t>/Eu3PZgm1y8BJmQKbgz3RXt0B3ZRHyHrPhI-EtLCaKUmnLw</a:t>
            </a:r>
          </a:p>
        </p:txBody>
      </p:sp>
    </p:spTree>
    <p:extLst>
      <p:ext uri="{BB962C8B-B14F-4D97-AF65-F5344CB8AC3E}">
        <p14:creationId xmlns:p14="http://schemas.microsoft.com/office/powerpoint/2010/main" val="21823877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1</a:t>
            </a:r>
            <a:r>
              <a:rPr lang="en-US" baseline="30000" dirty="0"/>
              <a:t>st</a:t>
            </a:r>
            <a:r>
              <a:rPr lang="en-US" dirty="0"/>
              <a:t> 6152 and 9634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07A1D9C-9663-C3C2-52F7-C71967069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22" y="972273"/>
            <a:ext cx="4631068" cy="499254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D697E35-F3E5-CA59-62F7-C19FE2073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4" y="1003396"/>
            <a:ext cx="4631069" cy="49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14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sashimi-plots: 2</a:t>
            </a:r>
            <a:r>
              <a:rPr lang="en-US" baseline="30000" dirty="0"/>
              <a:t>nd</a:t>
            </a:r>
            <a:r>
              <a:rPr lang="en-US" dirty="0"/>
              <a:t> 6152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3378427-5495-189A-9DC9-20819C7C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69" y="1296307"/>
            <a:ext cx="4546013" cy="4870938"/>
          </a:xfrm>
          <a:prstGeom prst="rect">
            <a:avLst/>
          </a:prstGeom>
        </p:spPr>
      </p:pic>
      <p:pic>
        <p:nvPicPr>
          <p:cNvPr id="6" name="Picture 5" descr="A picture containing text, stationary, screenshot&#10;&#10;Description automatically generated">
            <a:extLst>
              <a:ext uri="{FF2B5EF4-FFF2-40B4-BE49-F238E27FC236}">
                <a16:creationId xmlns:a16="http://schemas.microsoft.com/office/drawing/2014/main" id="{903ADF9F-B7C0-1976-0737-C11D84E3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7" y="1346905"/>
            <a:ext cx="4452419" cy="4820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450901-49E8-11FC-9199-AF4436EE8526}"/>
              </a:ext>
            </a:extLst>
          </p:cNvPr>
          <p:cNvSpPr txBox="1"/>
          <p:nvPr/>
        </p:nvSpPr>
        <p:spPr>
          <a:xfrm>
            <a:off x="507303" y="723321"/>
            <a:ext cx="114646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4 repeats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9A65C-4111-B527-E074-FFF496E857C7}"/>
              </a:ext>
            </a:extLst>
          </p:cNvPr>
          <p:cNvSpPr txBox="1"/>
          <p:nvPr/>
        </p:nvSpPr>
        <p:spPr>
          <a:xfrm>
            <a:off x="6836299" y="723321"/>
            <a:ext cx="201850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3 repeats (No R4)</a:t>
            </a:r>
          </a:p>
        </p:txBody>
      </p:sp>
    </p:spTree>
    <p:extLst>
      <p:ext uri="{BB962C8B-B14F-4D97-AF65-F5344CB8AC3E}">
        <p14:creationId xmlns:p14="http://schemas.microsoft.com/office/powerpoint/2010/main" val="21064089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2136770 (1000nM) in iPSC(Left) and NGN2(Right)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29A53A-02F1-364A-A328-548332818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1156293"/>
            <a:ext cx="5600355" cy="4480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61F2D7-378E-B441-96FE-748F9426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98" y="1156292"/>
            <a:ext cx="5600355" cy="44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047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looks more than toxic exon spicing in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5BBD1-B915-794B-95E7-3204B6CA33F5}"/>
              </a:ext>
            </a:extLst>
          </p:cNvPr>
          <p:cNvGrpSpPr/>
          <p:nvPr/>
        </p:nvGrpSpPr>
        <p:grpSpPr>
          <a:xfrm>
            <a:off x="760475" y="1125400"/>
            <a:ext cx="5728309" cy="1039645"/>
            <a:chOff x="543575" y="1930801"/>
            <a:chExt cx="5728309" cy="10396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0D6FF7-02D9-974A-A863-D17577A16839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FCA0E3-D04E-A043-B86F-B37E636EF6A1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8265"/>
                <a:chOff x="418567" y="669336"/>
                <a:chExt cx="5728309" cy="948265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2B54DBD-3ABC-3143-AECC-45636BA16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38C0C84-E0C4-8E4D-842D-27141606707F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3E5223B-7951-F648-AFE2-1F10E15FC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C6DEABEF-1D2D-A546-8667-AE990BE82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Left Arrow 12">
                  <a:extLst>
                    <a:ext uri="{FF2B5EF4-FFF2-40B4-BE49-F238E27FC236}">
                      <a16:creationId xmlns:a16="http://schemas.microsoft.com/office/drawing/2014/main" id="{F5E3BD8F-0EB8-8D4C-890E-C9CCB1E75511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BE6D29F-D2DA-A74D-8EBF-61F7A6BD4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FB6553A9-B3F7-FE4D-AA32-E278D16977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D9A4ECD-B92C-F148-ACE7-E4F3436E92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3D76D4-8732-BD40-AC4D-C64687D609F0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7D389BA-906D-7145-9F27-7A5992A50604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08B4BE2-95A4-0443-BE06-C1FC6D15D43F}"/>
                    </a:ext>
                  </a:extLst>
                </p:cNvPr>
                <p:cNvSpPr/>
                <p:nvPr/>
              </p:nvSpPr>
              <p:spPr>
                <a:xfrm>
                  <a:off x="2540219" y="98242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781E99-D1CA-2B4A-BFA7-595042B98798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29E2889-2880-3C41-BF15-ADD6B0BA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55F31CA-CBFA-974F-A2C5-A913B3EA28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5730" y="1367029"/>
                  <a:ext cx="348516" cy="25057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2262EA3-7607-1148-93E9-F8803CD8D8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5507" y="1324620"/>
                  <a:ext cx="301525" cy="290286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85C4365-D371-B34D-9CED-B6F8D3CB3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BC639CB-49EA-B94D-8E15-B86757676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D569EE21-3AB1-B44E-8EE0-16BF443CAC47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288310C-9D8C-634F-AA54-89DF5DDD1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90CE92FD-B8B5-0145-8AC6-B1D17368BB2C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F0D2E5-8AA5-2C40-B96F-5C6AD2186459}"/>
              </a:ext>
            </a:extLst>
          </p:cNvPr>
          <p:cNvGrpSpPr/>
          <p:nvPr/>
        </p:nvGrpSpPr>
        <p:grpSpPr>
          <a:xfrm>
            <a:off x="760475" y="2796633"/>
            <a:ext cx="5728309" cy="1039645"/>
            <a:chOff x="543575" y="1930801"/>
            <a:chExt cx="5728309" cy="10396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EF0230F-5BD3-014E-A107-093EE2853124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751A0EA-946D-6847-9F05-3422D4F7BA06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865A322E-96DB-FC48-834E-0A4C18E01B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E5559B0-1542-F540-B5E5-54337E840880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7857F2D-64C3-2D48-9DB3-4B249669E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E537D27-AC70-B749-8FFA-2C849E278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Left Arrow 35">
                  <a:extLst>
                    <a:ext uri="{FF2B5EF4-FFF2-40B4-BE49-F238E27FC236}">
                      <a16:creationId xmlns:a16="http://schemas.microsoft.com/office/drawing/2014/main" id="{6162EBE0-6348-3640-89A6-FD58D44C0C44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315AB33-BCF1-B440-8AC4-F1EA222124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FD4172D-266A-EA4E-AF01-C79A7750AA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42696"/>
                  <a:ext cx="280804" cy="272210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AD4CC50-1DD7-A44E-B6D4-D3C57CCBC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C153991-1115-BF42-883D-7BC24F5C0F26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A256989-176B-8B48-BAD4-E22672288247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77E7EC0-460B-DA4A-9655-F14ED9F39263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3008AC4-0239-564C-9BFA-4C68EFB2A4E2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55A76CB-EDB4-F744-8211-8EE32E38D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5B030C0-7FF6-5343-AF84-607DE7834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B62AF84-2112-7D4E-8E0B-4CDD2BF56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E9011E0A-7DFC-8540-A0C3-F64B1B27487F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3743DBB-D01D-B342-A573-849DA74C2F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6781BADF-7954-C14A-ADF0-70A56F6A37C4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D72F4EA-FA51-9F4C-94F1-B4AFF8E8E47E}"/>
              </a:ext>
            </a:extLst>
          </p:cNvPr>
          <p:cNvSpPr txBox="1"/>
          <p:nvPr/>
        </p:nvSpPr>
        <p:spPr>
          <a:xfrm>
            <a:off x="6896807" y="1925827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Ex49N: chr4:3,213,622-3,213,736 (+)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3F9EEC-3C25-7245-9B39-011C26866A95}"/>
              </a:ext>
            </a:extLst>
          </p:cNvPr>
          <p:cNvSpPr txBox="1"/>
          <p:nvPr/>
        </p:nvSpPr>
        <p:spPr>
          <a:xfrm>
            <a:off x="485069" y="574708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Edited from Jessica Plots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3935E4-5213-6E41-B35A-2A7F6EA37D5B}"/>
              </a:ext>
            </a:extLst>
          </p:cNvPr>
          <p:cNvSpPr/>
          <p:nvPr/>
        </p:nvSpPr>
        <p:spPr>
          <a:xfrm>
            <a:off x="3620783" y="3094380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FDF4E-F7D5-2D4C-AB9C-5C2EDA577EFD}"/>
              </a:ext>
            </a:extLst>
          </p:cNvPr>
          <p:cNvSpPr txBox="1"/>
          <p:nvPr/>
        </p:nvSpPr>
        <p:spPr>
          <a:xfrm>
            <a:off x="596494" y="898669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toxic exon splicing in type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8F878E-8E44-C145-A4D3-5C3E69D390C2}"/>
              </a:ext>
            </a:extLst>
          </p:cNvPr>
          <p:cNvSpPr txBox="1"/>
          <p:nvPr/>
        </p:nvSpPr>
        <p:spPr>
          <a:xfrm>
            <a:off x="596494" y="2457477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but high frequent ones 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B8042D-1644-E544-927F-3B5274296B30}"/>
              </a:ext>
            </a:extLst>
          </p:cNvPr>
          <p:cNvSpPr/>
          <p:nvPr/>
        </p:nvSpPr>
        <p:spPr>
          <a:xfrm>
            <a:off x="6995538" y="5562414"/>
            <a:ext cx="4376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Nonsense-mediated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mRNA decay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boto" panose="020F0502020204030204" pitchFamily="34" charset="0"/>
              </a:rPr>
              <a:t> (NMD)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6E6F7-467D-A347-BC64-F6133ABABF30}"/>
              </a:ext>
            </a:extLst>
          </p:cNvPr>
          <p:cNvSpPr/>
          <p:nvPr/>
        </p:nvSpPr>
        <p:spPr>
          <a:xfrm>
            <a:off x="2615178" y="4658171"/>
            <a:ext cx="239213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067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FF3E0-D0EF-674E-A830-BB9E2AB9A9B5}"/>
              </a:ext>
            </a:extLst>
          </p:cNvPr>
          <p:cNvGrpSpPr/>
          <p:nvPr/>
        </p:nvGrpSpPr>
        <p:grpSpPr>
          <a:xfrm>
            <a:off x="743483" y="4356068"/>
            <a:ext cx="5728309" cy="1039645"/>
            <a:chOff x="543575" y="1930801"/>
            <a:chExt cx="5728309" cy="103964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3452F2-3985-2844-8C28-69A427D9A50A}"/>
                </a:ext>
              </a:extLst>
            </p:cNvPr>
            <p:cNvGrpSpPr/>
            <p:nvPr/>
          </p:nvGrpSpPr>
          <p:grpSpPr>
            <a:xfrm>
              <a:off x="543575" y="1930801"/>
              <a:ext cx="5728309" cy="1039645"/>
              <a:chOff x="410011" y="829146"/>
              <a:chExt cx="5728309" cy="103964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96C1276-293F-1E4D-BECB-0907D8B4276F}"/>
                  </a:ext>
                </a:extLst>
              </p:cNvPr>
              <p:cNvGrpSpPr/>
              <p:nvPr/>
            </p:nvGrpSpPr>
            <p:grpSpPr>
              <a:xfrm>
                <a:off x="410011" y="829146"/>
                <a:ext cx="5728309" cy="945570"/>
                <a:chOff x="418567" y="669336"/>
                <a:chExt cx="5728309" cy="945570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58E9123D-0254-A24F-A496-4D5F1A7B3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219" y="1169234"/>
                  <a:ext cx="546665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32121E0-45E0-E74C-BA35-4EEBF1941CE4}"/>
                    </a:ext>
                  </a:extLst>
                </p:cNvPr>
                <p:cNvSpPr/>
                <p:nvPr/>
              </p:nvSpPr>
              <p:spPr>
                <a:xfrm>
                  <a:off x="4698855" y="982423"/>
                  <a:ext cx="433460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51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C4DAA79-F17C-074F-A788-EDFE7A8C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6140" y="669336"/>
                  <a:ext cx="931587" cy="29255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01B31D-677E-0649-B1ED-6DF1687B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04435" y="676044"/>
                  <a:ext cx="885541" cy="31923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Left Arrow 66">
                  <a:extLst>
                    <a:ext uri="{FF2B5EF4-FFF2-40B4-BE49-F238E27FC236}">
                      <a16:creationId xmlns:a16="http://schemas.microsoft.com/office/drawing/2014/main" id="{F5AAC8DE-576B-0547-BEF5-C948C977842F}"/>
                    </a:ext>
                  </a:extLst>
                </p:cNvPr>
                <p:cNvSpPr/>
                <p:nvPr/>
              </p:nvSpPr>
              <p:spPr>
                <a:xfrm rot="10800000">
                  <a:off x="418567" y="1087641"/>
                  <a:ext cx="446652" cy="148401"/>
                </a:xfrm>
                <a:prstGeom prst="leftArrow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519DE1A-2305-D04B-8B96-9D7EF6AF9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2406" y="1348085"/>
                  <a:ext cx="209071" cy="26682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2CD813C-0BE5-B844-8D05-C916E9530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91477" y="1300119"/>
                  <a:ext cx="38456" cy="314787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0F9AC9E-9593-AF4D-A603-3AC71F260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2307" y="700079"/>
                  <a:ext cx="120774" cy="265555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5F5EF83-620C-0C4D-B160-3FA53CD6B712}"/>
                    </a:ext>
                  </a:extLst>
                </p:cNvPr>
                <p:cNvSpPr/>
                <p:nvPr/>
              </p:nvSpPr>
              <p:spPr>
                <a:xfrm>
                  <a:off x="3882101" y="976985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50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D8496FF-02FA-2F45-8090-F210A2F22F8C}"/>
                    </a:ext>
                  </a:extLst>
                </p:cNvPr>
                <p:cNvSpPr/>
                <p:nvPr/>
              </p:nvSpPr>
              <p:spPr>
                <a:xfrm>
                  <a:off x="1634539" y="971440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49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B89C2DD3-FB1C-9546-B679-0D4217A91890}"/>
                    </a:ext>
                  </a:extLst>
                </p:cNvPr>
                <p:cNvSpPr/>
                <p:nvPr/>
              </p:nvSpPr>
              <p:spPr>
                <a:xfrm>
                  <a:off x="2540219" y="971911"/>
                  <a:ext cx="740168" cy="373625"/>
                </a:xfrm>
                <a:prstGeom prst="rect">
                  <a:avLst/>
                </a:prstGeom>
                <a:solidFill>
                  <a:srgbClr val="00B050"/>
                </a:solidFill>
                <a:ln w="19050">
                  <a:solidFill>
                    <a:schemeClr val="accent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 dirty="0">
                      <a:solidFill>
                        <a:srgbClr val="FFFFFF"/>
                      </a:solidFill>
                      <a:latin typeface="Arial" panose="020B0604020202020204"/>
                    </a:rPr>
                    <a:t>49N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4EE79E8-004E-4549-BBDF-637E3D21E4E9}"/>
                    </a:ext>
                  </a:extLst>
                </p:cNvPr>
                <p:cNvSpPr/>
                <p:nvPr/>
              </p:nvSpPr>
              <p:spPr>
                <a:xfrm>
                  <a:off x="1011952" y="972579"/>
                  <a:ext cx="446652" cy="373625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067">
                      <a:solidFill>
                        <a:srgbClr val="FFFFFF"/>
                      </a:solidFill>
                      <a:latin typeface="Arial" panose="020B0604020202020204"/>
                    </a:rPr>
                    <a:t>48</a:t>
                  </a: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D5D9EC-A3E1-234C-B121-1800098EC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54296" y="700079"/>
                  <a:ext cx="92271" cy="272501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469E440-5030-F043-94A1-3C122241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8040" y="700079"/>
                  <a:ext cx="182785" cy="282342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B57A512-F835-5E43-B510-6E8AD6EB5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221" y="673888"/>
                  <a:ext cx="239212" cy="308533"/>
                </a:xfrm>
                <a:prstGeom prst="line">
                  <a:avLst/>
                </a:prstGeom>
                <a:ln w="15875">
                  <a:solidFill>
                    <a:schemeClr val="bg1">
                      <a:lumMod val="50000"/>
                    </a:schemeClr>
                  </a:solidFill>
                  <a:prstDash val="sysDot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2D188908-B572-2542-9C74-9DA5E6F073FE}"/>
                  </a:ext>
                </a:extLst>
              </p:cNvPr>
              <p:cNvSpPr/>
              <p:nvPr/>
            </p:nvSpPr>
            <p:spPr>
              <a:xfrm>
                <a:off x="2926348" y="1672848"/>
                <a:ext cx="206829" cy="195943"/>
              </a:xfrm>
              <a:prstGeom prst="hexagon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B88A33D-D26D-FD41-AA96-0DF85ED5A4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9762" y="1546659"/>
                <a:ext cx="0" cy="141513"/>
              </a:xfrm>
              <a:prstGeom prst="line">
                <a:avLst/>
              </a:prstGeom>
              <a:ln w="15875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Left Arrow 58">
              <a:extLst>
                <a:ext uri="{FF2B5EF4-FFF2-40B4-BE49-F238E27FC236}">
                  <a16:creationId xmlns:a16="http://schemas.microsoft.com/office/drawing/2014/main" id="{3AD10119-D982-2248-B34D-5E57EDC65649}"/>
                </a:ext>
              </a:extLst>
            </p:cNvPr>
            <p:cNvSpPr/>
            <p:nvPr/>
          </p:nvSpPr>
          <p:spPr>
            <a:xfrm rot="10800000">
              <a:off x="5510777" y="2356497"/>
              <a:ext cx="446652" cy="148401"/>
            </a:xfrm>
            <a:prstGeom prst="left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D9B16EC-C2B8-E94E-961A-221BDD695ED5}"/>
              </a:ext>
            </a:extLst>
          </p:cNvPr>
          <p:cNvSpPr/>
          <p:nvPr/>
        </p:nvSpPr>
        <p:spPr>
          <a:xfrm>
            <a:off x="3603791" y="4653815"/>
            <a:ext cx="605560" cy="37362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1067" dirty="0">
                <a:solidFill>
                  <a:srgbClr val="FFFFFF"/>
                </a:solidFill>
                <a:latin typeface="Arial" panose="020B0604020202020204"/>
              </a:rPr>
              <a:t>Intron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843D35-282B-0944-AA26-F6B0764C802B}"/>
              </a:ext>
            </a:extLst>
          </p:cNvPr>
          <p:cNvSpPr txBox="1"/>
          <p:nvPr/>
        </p:nvSpPr>
        <p:spPr>
          <a:xfrm>
            <a:off x="579502" y="4016912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Non-Classical and less frequent ones  </a:t>
            </a:r>
          </a:p>
        </p:txBody>
      </p:sp>
    </p:spTree>
    <p:extLst>
      <p:ext uri="{BB962C8B-B14F-4D97-AF65-F5344CB8AC3E}">
        <p14:creationId xmlns:p14="http://schemas.microsoft.com/office/powerpoint/2010/main" val="36471409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544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1805</TotalTime>
  <Words>1471</Words>
  <Application>Microsoft Macintosh PowerPoint</Application>
  <PresentationFormat>Widescreen</PresentationFormat>
  <Paragraphs>353</Paragraphs>
  <Slides>33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System Font Regular</vt:lpstr>
      <vt:lpstr>Arial</vt:lpstr>
      <vt:lpstr>Arial Narrow</vt:lpstr>
      <vt:lpstr>Calibri</vt:lpstr>
      <vt:lpstr>Century Gothic</vt:lpstr>
      <vt:lpstr>Courier</vt:lpstr>
      <vt:lpstr>Courier New</vt:lpstr>
      <vt:lpstr>Roboto</vt:lpstr>
      <vt:lpstr>Wingdings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think-cell Slide</vt:lpstr>
      <vt:lpstr>PowerPoint Presentation</vt:lpstr>
      <vt:lpstr>Tools  </vt:lpstr>
      <vt:lpstr>TST11872 Study design</vt:lpstr>
      <vt:lpstr>The target region</vt:lpstr>
      <vt:lpstr>sashimi-plots: 1st 6152 and 9634</vt:lpstr>
      <vt:lpstr>sashimi-plots: 2nd 6152</vt:lpstr>
      <vt:lpstr>2136770 (1000nM) in iPSC(Left) and NGN2(Right) </vt:lpstr>
      <vt:lpstr>It looks more than toxic exon spicing in </vt:lpstr>
      <vt:lpstr>Tools </vt:lpstr>
      <vt:lpstr>PowerPoint Presentation</vt:lpstr>
      <vt:lpstr>Sample Output</vt:lpstr>
      <vt:lpstr>Sample Output:event_info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The central idea of MAJIQ: local splicing variations</vt:lpstr>
      <vt:lpstr>PowerPoint Presentation</vt:lpstr>
      <vt:lpstr>PowerPoint Presentation</vt:lpstr>
      <vt:lpstr>Off-Targets </vt:lpstr>
      <vt:lpstr>The selected region</vt:lpstr>
      <vt:lpstr>The selected region</vt:lpstr>
      <vt:lpstr>PowerPoint Presentation</vt:lpstr>
      <vt:lpstr>Venn Diagram</vt:lpstr>
      <vt:lpstr>2135644 in iPSC and NGN2</vt:lpstr>
      <vt:lpstr>2136770 (1000nM) in iPSC(Left) and NGN2(Right) </vt:lpstr>
      <vt:lpstr>DSG and dPSI in eoi</vt:lpstr>
      <vt:lpstr>dPSI_of_eoi</vt:lpstr>
      <vt:lpstr>1755497 in NGN2</vt:lpstr>
      <vt:lpstr>The motif analysis of selected regions</vt:lpstr>
      <vt:lpstr>The selected region</vt:lpstr>
      <vt:lpstr>The selected region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17</cp:revision>
  <dcterms:created xsi:type="dcterms:W3CDTF">2021-06-27T14:47:41Z</dcterms:created>
  <dcterms:modified xsi:type="dcterms:W3CDTF">2023-08-23T23:13:39Z</dcterms:modified>
</cp:coreProperties>
</file>